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565" r:id="rId6"/>
    <p:sldId id="270" r:id="rId7"/>
    <p:sldId id="2573" r:id="rId8"/>
    <p:sldId id="2569" r:id="rId9"/>
    <p:sldId id="2574" r:id="rId10"/>
    <p:sldId id="2570" r:id="rId11"/>
    <p:sldId id="2575" r:id="rId12"/>
    <p:sldId id="2571" r:id="rId13"/>
    <p:sldId id="2572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16591A-3579-0D8C-7C0B-47D7B482682E}" name="Lena Ceesay" initials="LC" userId="S::lena.ceesay@uhmynd.se::66f19ec3-34d9-4ca6-9571-30e39baa8aef" providerId="AD"/>
  <p188:author id="{95D282CA-DDA4-F1AD-A1D1-39D3547BB3BD}" name="Elisabeth Merck Rasin" initials="EMR" userId="S::elisabeth.merck_rasin@uhmynd.se::3ed960d9-71e4-465a-b9d0-e360dc7d60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65489-3D18-4A1D-9365-828526A1D981}" v="1" dt="2022-09-29T11:02:08.271"/>
    <p1510:client id="{7BD31B93-198A-448C-BE25-8BC55F89DC7D}" v="131" dt="2022-09-29T09:05:30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FE9E6-DB50-4906-9BD4-1EF1DC7676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DC32E2C-0A4F-46DC-9A4F-3A5683EA237E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noProof="0"/>
            <a:t>Diskutera varför det är det viktigt att samtala om de här frågorna. </a:t>
          </a:r>
        </a:p>
      </dgm:t>
    </dgm:pt>
    <dgm:pt modelId="{C2850FE6-571A-4D89-A29E-4FB4101BB0A4}" type="parTrans" cxnId="{70E8A265-E4A5-482B-9D6C-74C0B8A3FBB8}">
      <dgm:prSet/>
      <dgm:spPr/>
      <dgm:t>
        <a:bodyPr/>
        <a:lstStyle/>
        <a:p>
          <a:endParaRPr lang="en-US"/>
        </a:p>
      </dgm:t>
    </dgm:pt>
    <dgm:pt modelId="{63B63058-BDB8-4964-9A21-E82C66F96ED3}" type="sibTrans" cxnId="{70E8A265-E4A5-482B-9D6C-74C0B8A3FBB8}">
      <dgm:prSet/>
      <dgm:spPr/>
      <dgm:t>
        <a:bodyPr/>
        <a:lstStyle/>
        <a:p>
          <a:endParaRPr lang="en-US"/>
        </a:p>
      </dgm:t>
    </dgm:pt>
    <dgm:pt modelId="{1368353A-8C33-4919-ABED-17C2380EA0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1800" noProof="0"/>
            <a:t>För att följa lagen? Finns politiska beslut, medialt intresse, eller andra orsaker? </a:t>
          </a:r>
          <a:br>
            <a:rPr lang="sv-SE" sz="1800" noProof="0"/>
          </a:br>
          <a:r>
            <a:rPr lang="sv-SE" sz="1800" noProof="0"/>
            <a:t>Hur kan vi som organisation bidra till en mer socialt hållbar byggbransch?</a:t>
          </a:r>
        </a:p>
      </dgm:t>
    </dgm:pt>
    <dgm:pt modelId="{1ACDA614-DFBF-4FF4-ACB1-14153936AB21}" type="parTrans" cxnId="{D3E9AAB3-9815-490A-87BE-508EA292A180}">
      <dgm:prSet/>
      <dgm:spPr/>
      <dgm:t>
        <a:bodyPr/>
        <a:lstStyle/>
        <a:p>
          <a:endParaRPr lang="en-US"/>
        </a:p>
      </dgm:t>
    </dgm:pt>
    <dgm:pt modelId="{74D6541C-8BAE-4FE3-96B6-7F8153DA326C}" type="sibTrans" cxnId="{D3E9AAB3-9815-490A-87BE-508EA292A180}">
      <dgm:prSet/>
      <dgm:spPr/>
      <dgm:t>
        <a:bodyPr/>
        <a:lstStyle/>
        <a:p>
          <a:endParaRPr lang="en-US"/>
        </a:p>
      </dgm:t>
    </dgm:pt>
    <dgm:pt modelId="{79D5B3CA-72EB-4097-BC8C-D08E979BA1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200" noProof="0"/>
            <a:t>Hur kan vi prioritera bland riskerna?            </a:t>
          </a:r>
          <a:r>
            <a:rPr lang="sv-SE" sz="1800" noProof="0"/>
            <a:t>Se nästa sida.</a:t>
          </a:r>
          <a:endParaRPr lang="sv-SE" sz="2200" noProof="0"/>
        </a:p>
      </dgm:t>
    </dgm:pt>
    <dgm:pt modelId="{8BF60646-7643-4CE7-B9A3-68B1D5A8F136}" type="parTrans" cxnId="{C02F51A5-A435-4A47-B8CC-28DE98620ACF}">
      <dgm:prSet/>
      <dgm:spPr/>
      <dgm:t>
        <a:bodyPr/>
        <a:lstStyle/>
        <a:p>
          <a:endParaRPr lang="en-US"/>
        </a:p>
      </dgm:t>
    </dgm:pt>
    <dgm:pt modelId="{2F847E85-93E5-4472-8056-62DA9A28E24D}" type="sibTrans" cxnId="{C02F51A5-A435-4A47-B8CC-28DE98620ACF}">
      <dgm:prSet/>
      <dgm:spPr/>
      <dgm:t>
        <a:bodyPr/>
        <a:lstStyle/>
        <a:p>
          <a:endParaRPr lang="en-US"/>
        </a:p>
      </dgm:t>
    </dgm:pt>
    <dgm:pt modelId="{DD9B3B83-7540-4C9B-A865-5C3F524676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Hur jobbar vi vidare med dessa frågor?</a:t>
          </a:r>
        </a:p>
      </dgm:t>
    </dgm:pt>
    <dgm:pt modelId="{08CE2ED2-72C8-432C-8238-A86CF2FC28DD}" type="parTrans" cxnId="{AEB268E6-F3D0-46FA-BDB7-407FE9E3D15A}">
      <dgm:prSet/>
      <dgm:spPr/>
      <dgm:t>
        <a:bodyPr/>
        <a:lstStyle/>
        <a:p>
          <a:endParaRPr lang="en-US"/>
        </a:p>
      </dgm:t>
    </dgm:pt>
    <dgm:pt modelId="{B25EA072-C40D-4EE5-98D7-2DFD8DBF418B}" type="sibTrans" cxnId="{AEB268E6-F3D0-46FA-BDB7-407FE9E3D15A}">
      <dgm:prSet/>
      <dgm:spPr/>
      <dgm:t>
        <a:bodyPr/>
        <a:lstStyle/>
        <a:p>
          <a:endParaRPr lang="en-US"/>
        </a:p>
      </dgm:t>
    </dgm:pt>
    <dgm:pt modelId="{BBA579CC-8188-4305-80B7-EBC8D2B03F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1800" noProof="0"/>
            <a:t>Brainstorma olika aktiviteter. </a:t>
          </a:r>
        </a:p>
      </dgm:t>
    </dgm:pt>
    <dgm:pt modelId="{1A18BF02-0205-46DA-BF03-FD8A2D8CD82A}" type="parTrans" cxnId="{3EA6D149-687E-4BF2-8CA3-F9D5602A9978}">
      <dgm:prSet/>
      <dgm:spPr/>
      <dgm:t>
        <a:bodyPr/>
        <a:lstStyle/>
        <a:p>
          <a:endParaRPr lang="en-US"/>
        </a:p>
      </dgm:t>
    </dgm:pt>
    <dgm:pt modelId="{63D89909-D00F-43C5-92F6-93182DF1FCB6}" type="sibTrans" cxnId="{3EA6D149-687E-4BF2-8CA3-F9D5602A9978}">
      <dgm:prSet/>
      <dgm:spPr/>
      <dgm:t>
        <a:bodyPr/>
        <a:lstStyle/>
        <a:p>
          <a:endParaRPr lang="en-US"/>
        </a:p>
      </dgm:t>
    </dgm:pt>
    <dgm:pt modelId="{DA750200-CF87-4940-B537-4A50DE3E94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200" noProof="0"/>
            <a:t>Se hur andra har jobbat.                                   </a:t>
          </a:r>
          <a:r>
            <a:rPr lang="sv-SE" sz="2200" b="0" noProof="0"/>
            <a:t>L</a:t>
          </a:r>
          <a:r>
            <a:rPr lang="sv-SE" sz="1800" noProof="0"/>
            <a:t>ärande exempel (länk)</a:t>
          </a:r>
          <a:endParaRPr lang="sv-SE" sz="2200" noProof="0"/>
        </a:p>
      </dgm:t>
    </dgm:pt>
    <dgm:pt modelId="{28BECC3C-67C8-419D-A33C-29AC888D5892}" type="parTrans" cxnId="{E33A18EA-39C8-4C1E-A694-0B3C06708B75}">
      <dgm:prSet/>
      <dgm:spPr/>
      <dgm:t>
        <a:bodyPr/>
        <a:lstStyle/>
        <a:p>
          <a:endParaRPr lang="en-US"/>
        </a:p>
      </dgm:t>
    </dgm:pt>
    <dgm:pt modelId="{BD910DAC-17A9-4B15-BEF1-3D8B969272B4}" type="sibTrans" cxnId="{E33A18EA-39C8-4C1E-A694-0B3C06708B75}">
      <dgm:prSet/>
      <dgm:spPr/>
      <dgm:t>
        <a:bodyPr/>
        <a:lstStyle/>
        <a:p>
          <a:endParaRPr lang="en-US"/>
        </a:p>
      </dgm:t>
    </dgm:pt>
    <dgm:pt modelId="{E3FA1D94-A135-4CF9-B7A0-286D00B6E899}" type="pres">
      <dgm:prSet presAssocID="{AD4FE9E6-DB50-4906-9BD4-1EF1DC76768C}" presName="root" presStyleCnt="0">
        <dgm:presLayoutVars>
          <dgm:dir/>
          <dgm:resizeHandles val="exact"/>
        </dgm:presLayoutVars>
      </dgm:prSet>
      <dgm:spPr/>
    </dgm:pt>
    <dgm:pt modelId="{7610116A-A80E-4EF6-9905-6D76D65D3D82}" type="pres">
      <dgm:prSet presAssocID="{9DC32E2C-0A4F-46DC-9A4F-3A5683EA237E}" presName="compNode" presStyleCnt="0"/>
      <dgm:spPr/>
    </dgm:pt>
    <dgm:pt modelId="{68CB5183-F40D-4A4B-AA02-4A1DBDC6A54A}" type="pres">
      <dgm:prSet presAssocID="{9DC32E2C-0A4F-46DC-9A4F-3A5683EA237E}" presName="bgRect" presStyleLbl="bgShp" presStyleIdx="0" presStyleCnt="4" custScaleY="120386"/>
      <dgm:spPr/>
    </dgm:pt>
    <dgm:pt modelId="{802FB950-AA6A-4255-9D76-FB11E1CA85AE}" type="pres">
      <dgm:prSet presAssocID="{9DC32E2C-0A4F-46DC-9A4F-3A5683EA237E}" presName="iconRect" presStyleLbl="node1" presStyleIdx="0" presStyleCnt="4" custScaleX="114980" custScaleY="1149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36EF583E-1483-4E75-82C7-AD605A0276C3}" type="pres">
      <dgm:prSet presAssocID="{9DC32E2C-0A4F-46DC-9A4F-3A5683EA237E}" presName="spaceRect" presStyleCnt="0"/>
      <dgm:spPr/>
    </dgm:pt>
    <dgm:pt modelId="{DEBDA6CB-2307-428F-8148-9B3FEAA16919}" type="pres">
      <dgm:prSet presAssocID="{9DC32E2C-0A4F-46DC-9A4F-3A5683EA237E}" presName="parTx" presStyleLbl="revTx" presStyleIdx="0" presStyleCnt="6">
        <dgm:presLayoutVars>
          <dgm:chMax val="0"/>
          <dgm:chPref val="0"/>
        </dgm:presLayoutVars>
      </dgm:prSet>
      <dgm:spPr/>
    </dgm:pt>
    <dgm:pt modelId="{2D76CFBE-8C0F-481C-8607-9805AF5143AB}" type="pres">
      <dgm:prSet presAssocID="{9DC32E2C-0A4F-46DC-9A4F-3A5683EA237E}" presName="desTx" presStyleLbl="revTx" presStyleIdx="1" presStyleCnt="6">
        <dgm:presLayoutVars/>
      </dgm:prSet>
      <dgm:spPr/>
    </dgm:pt>
    <dgm:pt modelId="{C2B9E88D-BC3A-4F6C-8FE6-45CC03861756}" type="pres">
      <dgm:prSet presAssocID="{63B63058-BDB8-4964-9A21-E82C66F96ED3}" presName="sibTrans" presStyleCnt="0"/>
      <dgm:spPr/>
    </dgm:pt>
    <dgm:pt modelId="{71E7BDE1-53E6-4312-9011-EFA6F226D17A}" type="pres">
      <dgm:prSet presAssocID="{79D5B3CA-72EB-4097-BC8C-D08E979BA1A9}" presName="compNode" presStyleCnt="0"/>
      <dgm:spPr/>
    </dgm:pt>
    <dgm:pt modelId="{23FF4D19-4A6A-4A03-83C4-F055DC3520A0}" type="pres">
      <dgm:prSet presAssocID="{79D5B3CA-72EB-4097-BC8C-D08E979BA1A9}" presName="bgRect" presStyleLbl="bgShp" presStyleIdx="1" presStyleCnt="4"/>
      <dgm:spPr/>
    </dgm:pt>
    <dgm:pt modelId="{0A8C9EAB-47AA-4580-BE6A-805EB185CA70}" type="pres">
      <dgm:prSet presAssocID="{79D5B3CA-72EB-4097-BC8C-D08E979BA1A9}" presName="iconRect" presStyleLbl="node1" presStyleIdx="1" presStyleCnt="4" custScaleX="114980" custScaleY="11498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oritering med hel fyllning"/>
        </a:ext>
      </dgm:extLst>
    </dgm:pt>
    <dgm:pt modelId="{2065A007-2863-44B0-B764-0C7E35891496}" type="pres">
      <dgm:prSet presAssocID="{79D5B3CA-72EB-4097-BC8C-D08E979BA1A9}" presName="spaceRect" presStyleCnt="0"/>
      <dgm:spPr/>
    </dgm:pt>
    <dgm:pt modelId="{D297D468-53CC-4B4A-B19C-CA51787AF7C3}" type="pres">
      <dgm:prSet presAssocID="{79D5B3CA-72EB-4097-BC8C-D08E979BA1A9}" presName="parTx" presStyleLbl="revTx" presStyleIdx="2" presStyleCnt="6">
        <dgm:presLayoutVars>
          <dgm:chMax val="0"/>
          <dgm:chPref val="0"/>
        </dgm:presLayoutVars>
      </dgm:prSet>
      <dgm:spPr/>
    </dgm:pt>
    <dgm:pt modelId="{4A77069E-BD53-40D8-8193-574802227450}" type="pres">
      <dgm:prSet presAssocID="{2F847E85-93E5-4472-8056-62DA9A28E24D}" presName="sibTrans" presStyleCnt="0"/>
      <dgm:spPr/>
    </dgm:pt>
    <dgm:pt modelId="{E9D48165-3CF6-4AD9-9AA7-84AB16735021}" type="pres">
      <dgm:prSet presAssocID="{DD9B3B83-7540-4C9B-A865-5C3F524676DD}" presName="compNode" presStyleCnt="0"/>
      <dgm:spPr/>
    </dgm:pt>
    <dgm:pt modelId="{173BA1D6-1201-4D91-B6F0-E8B8B2173154}" type="pres">
      <dgm:prSet presAssocID="{DD9B3B83-7540-4C9B-A865-5C3F524676DD}" presName="bgRect" presStyleLbl="bgShp" presStyleIdx="2" presStyleCnt="4"/>
      <dgm:spPr/>
    </dgm:pt>
    <dgm:pt modelId="{443E5234-E158-441B-9801-64EFCEBD746F}" type="pres">
      <dgm:prSet presAssocID="{DD9B3B83-7540-4C9B-A865-5C3F524676DD}" presName="iconRect" presStyleLbl="node1" presStyleIdx="2" presStyleCnt="4" custScaleX="114980" custScaleY="11498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A0BCE710-4EC6-41F8-A06B-793570FB24F2}" type="pres">
      <dgm:prSet presAssocID="{DD9B3B83-7540-4C9B-A865-5C3F524676DD}" presName="spaceRect" presStyleCnt="0"/>
      <dgm:spPr/>
    </dgm:pt>
    <dgm:pt modelId="{04062A6C-0C95-469C-AFEA-D4D074025020}" type="pres">
      <dgm:prSet presAssocID="{DD9B3B83-7540-4C9B-A865-5C3F524676DD}" presName="parTx" presStyleLbl="revTx" presStyleIdx="3" presStyleCnt="6">
        <dgm:presLayoutVars>
          <dgm:chMax val="0"/>
          <dgm:chPref val="0"/>
        </dgm:presLayoutVars>
      </dgm:prSet>
      <dgm:spPr/>
    </dgm:pt>
    <dgm:pt modelId="{A21C28AA-C7CE-464E-B2B7-7A2E556FFF73}" type="pres">
      <dgm:prSet presAssocID="{DD9B3B83-7540-4C9B-A865-5C3F524676DD}" presName="desTx" presStyleLbl="revTx" presStyleIdx="4" presStyleCnt="6">
        <dgm:presLayoutVars/>
      </dgm:prSet>
      <dgm:spPr/>
    </dgm:pt>
    <dgm:pt modelId="{190AB9BB-3BBF-4756-B3F5-ED36C6BBEC69}" type="pres">
      <dgm:prSet presAssocID="{B25EA072-C40D-4EE5-98D7-2DFD8DBF418B}" presName="sibTrans" presStyleCnt="0"/>
      <dgm:spPr/>
    </dgm:pt>
    <dgm:pt modelId="{851D8082-3A25-4398-9617-53F0B75AFF21}" type="pres">
      <dgm:prSet presAssocID="{DA750200-CF87-4940-B537-4A50DE3E9431}" presName="compNode" presStyleCnt="0"/>
      <dgm:spPr/>
    </dgm:pt>
    <dgm:pt modelId="{4A8E11E9-6620-4C84-ADFB-710D9259FD77}" type="pres">
      <dgm:prSet presAssocID="{DA750200-CF87-4940-B537-4A50DE3E9431}" presName="bgRect" presStyleLbl="bgShp" presStyleIdx="3" presStyleCnt="4"/>
      <dgm:spPr/>
    </dgm:pt>
    <dgm:pt modelId="{0D003789-C217-4CE8-91A6-5991A983F726}" type="pres">
      <dgm:prSet presAssocID="{DA750200-CF87-4940-B537-4A50DE3E9431}" presName="iconRect" presStyleLbl="node1" presStyleIdx="3" presStyleCnt="4" custScaleX="114980" custScaleY="11498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linenätverk med hel fyllning"/>
        </a:ext>
      </dgm:extLst>
    </dgm:pt>
    <dgm:pt modelId="{ABA83B07-8C21-4AE1-A3D8-597884D8F689}" type="pres">
      <dgm:prSet presAssocID="{DA750200-CF87-4940-B537-4A50DE3E9431}" presName="spaceRect" presStyleCnt="0"/>
      <dgm:spPr/>
    </dgm:pt>
    <dgm:pt modelId="{9DC0666A-17DD-48F1-9C2C-4C9314A3C4B4}" type="pres">
      <dgm:prSet presAssocID="{DA750200-CF87-4940-B537-4A50DE3E943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67C3D05-3B3B-4A28-ACF1-2BAB57B969F4}" type="presOf" srcId="{BBA579CC-8188-4305-80B7-EBC8D2B03FC7}" destId="{A21C28AA-C7CE-464E-B2B7-7A2E556FFF73}" srcOrd="0" destOrd="0" presId="urn:microsoft.com/office/officeart/2018/2/layout/IconVerticalSolidList"/>
    <dgm:cxn modelId="{7F4A1109-D8CB-4659-AA1A-E1800408C7BD}" type="presOf" srcId="{AD4FE9E6-DB50-4906-9BD4-1EF1DC76768C}" destId="{E3FA1D94-A135-4CF9-B7A0-286D00B6E899}" srcOrd="0" destOrd="0" presId="urn:microsoft.com/office/officeart/2018/2/layout/IconVerticalSolidList"/>
    <dgm:cxn modelId="{E7C2E761-8C43-418A-8F87-FC2F3C9265AD}" type="presOf" srcId="{1368353A-8C33-4919-ABED-17C2380EA0CD}" destId="{2D76CFBE-8C0F-481C-8607-9805AF5143AB}" srcOrd="0" destOrd="0" presId="urn:microsoft.com/office/officeart/2018/2/layout/IconVerticalSolidList"/>
    <dgm:cxn modelId="{B16E2162-C4E0-4958-884E-CAA685C292C6}" type="presOf" srcId="{DD9B3B83-7540-4C9B-A865-5C3F524676DD}" destId="{04062A6C-0C95-469C-AFEA-D4D074025020}" srcOrd="0" destOrd="0" presId="urn:microsoft.com/office/officeart/2018/2/layout/IconVerticalSolidList"/>
    <dgm:cxn modelId="{70E8A265-E4A5-482B-9D6C-74C0B8A3FBB8}" srcId="{AD4FE9E6-DB50-4906-9BD4-1EF1DC76768C}" destId="{9DC32E2C-0A4F-46DC-9A4F-3A5683EA237E}" srcOrd="0" destOrd="0" parTransId="{C2850FE6-571A-4D89-A29E-4FB4101BB0A4}" sibTransId="{63B63058-BDB8-4964-9A21-E82C66F96ED3}"/>
    <dgm:cxn modelId="{3EA6D149-687E-4BF2-8CA3-F9D5602A9978}" srcId="{DD9B3B83-7540-4C9B-A865-5C3F524676DD}" destId="{BBA579CC-8188-4305-80B7-EBC8D2B03FC7}" srcOrd="0" destOrd="0" parTransId="{1A18BF02-0205-46DA-BF03-FD8A2D8CD82A}" sibTransId="{63D89909-D00F-43C5-92F6-93182DF1FCB6}"/>
    <dgm:cxn modelId="{69F8BC6B-ACB1-4EA9-BC8A-6337A6D45C00}" type="presOf" srcId="{DA750200-CF87-4940-B537-4A50DE3E9431}" destId="{9DC0666A-17DD-48F1-9C2C-4C9314A3C4B4}" srcOrd="0" destOrd="0" presId="urn:microsoft.com/office/officeart/2018/2/layout/IconVerticalSolidList"/>
    <dgm:cxn modelId="{0BA53E57-7B26-402C-BC8C-95D66E28BEA4}" type="presOf" srcId="{79D5B3CA-72EB-4097-BC8C-D08E979BA1A9}" destId="{D297D468-53CC-4B4A-B19C-CA51787AF7C3}" srcOrd="0" destOrd="0" presId="urn:microsoft.com/office/officeart/2018/2/layout/IconVerticalSolidList"/>
    <dgm:cxn modelId="{23E1AC9F-2C52-46D6-AF56-3611ED3CE774}" type="presOf" srcId="{9DC32E2C-0A4F-46DC-9A4F-3A5683EA237E}" destId="{DEBDA6CB-2307-428F-8148-9B3FEAA16919}" srcOrd="0" destOrd="0" presId="urn:microsoft.com/office/officeart/2018/2/layout/IconVerticalSolidList"/>
    <dgm:cxn modelId="{C02F51A5-A435-4A47-B8CC-28DE98620ACF}" srcId="{AD4FE9E6-DB50-4906-9BD4-1EF1DC76768C}" destId="{79D5B3CA-72EB-4097-BC8C-D08E979BA1A9}" srcOrd="1" destOrd="0" parTransId="{8BF60646-7643-4CE7-B9A3-68B1D5A8F136}" sibTransId="{2F847E85-93E5-4472-8056-62DA9A28E24D}"/>
    <dgm:cxn modelId="{D3E9AAB3-9815-490A-87BE-508EA292A180}" srcId="{9DC32E2C-0A4F-46DC-9A4F-3A5683EA237E}" destId="{1368353A-8C33-4919-ABED-17C2380EA0CD}" srcOrd="0" destOrd="0" parTransId="{1ACDA614-DFBF-4FF4-ACB1-14153936AB21}" sibTransId="{74D6541C-8BAE-4FE3-96B6-7F8153DA326C}"/>
    <dgm:cxn modelId="{AEB268E6-F3D0-46FA-BDB7-407FE9E3D15A}" srcId="{AD4FE9E6-DB50-4906-9BD4-1EF1DC76768C}" destId="{DD9B3B83-7540-4C9B-A865-5C3F524676DD}" srcOrd="2" destOrd="0" parTransId="{08CE2ED2-72C8-432C-8238-A86CF2FC28DD}" sibTransId="{B25EA072-C40D-4EE5-98D7-2DFD8DBF418B}"/>
    <dgm:cxn modelId="{E33A18EA-39C8-4C1E-A694-0B3C06708B75}" srcId="{AD4FE9E6-DB50-4906-9BD4-1EF1DC76768C}" destId="{DA750200-CF87-4940-B537-4A50DE3E9431}" srcOrd="3" destOrd="0" parTransId="{28BECC3C-67C8-419D-A33C-29AC888D5892}" sibTransId="{BD910DAC-17A9-4B15-BEF1-3D8B969272B4}"/>
    <dgm:cxn modelId="{10A5B0FD-7581-4A36-A07C-8A3BBAA7B21A}" type="presParOf" srcId="{E3FA1D94-A135-4CF9-B7A0-286D00B6E899}" destId="{7610116A-A80E-4EF6-9905-6D76D65D3D82}" srcOrd="0" destOrd="0" presId="urn:microsoft.com/office/officeart/2018/2/layout/IconVerticalSolidList"/>
    <dgm:cxn modelId="{659A40DA-EBCC-4931-827A-035764370B11}" type="presParOf" srcId="{7610116A-A80E-4EF6-9905-6D76D65D3D82}" destId="{68CB5183-F40D-4A4B-AA02-4A1DBDC6A54A}" srcOrd="0" destOrd="0" presId="urn:microsoft.com/office/officeart/2018/2/layout/IconVerticalSolidList"/>
    <dgm:cxn modelId="{C9D362E9-36F1-4A1C-89D3-0BAD86A98265}" type="presParOf" srcId="{7610116A-A80E-4EF6-9905-6D76D65D3D82}" destId="{802FB950-AA6A-4255-9D76-FB11E1CA85AE}" srcOrd="1" destOrd="0" presId="urn:microsoft.com/office/officeart/2018/2/layout/IconVerticalSolidList"/>
    <dgm:cxn modelId="{4E8A10C7-9142-482D-B126-4070183430FA}" type="presParOf" srcId="{7610116A-A80E-4EF6-9905-6D76D65D3D82}" destId="{36EF583E-1483-4E75-82C7-AD605A0276C3}" srcOrd="2" destOrd="0" presId="urn:microsoft.com/office/officeart/2018/2/layout/IconVerticalSolidList"/>
    <dgm:cxn modelId="{86330033-2C5C-46FB-A621-DAAF3B75CBBC}" type="presParOf" srcId="{7610116A-A80E-4EF6-9905-6D76D65D3D82}" destId="{DEBDA6CB-2307-428F-8148-9B3FEAA16919}" srcOrd="3" destOrd="0" presId="urn:microsoft.com/office/officeart/2018/2/layout/IconVerticalSolidList"/>
    <dgm:cxn modelId="{779E1CDD-7929-44AE-803C-1C664B8AFD67}" type="presParOf" srcId="{7610116A-A80E-4EF6-9905-6D76D65D3D82}" destId="{2D76CFBE-8C0F-481C-8607-9805AF5143AB}" srcOrd="4" destOrd="0" presId="urn:microsoft.com/office/officeart/2018/2/layout/IconVerticalSolidList"/>
    <dgm:cxn modelId="{7458E88B-84FF-4BCB-BC3B-63314CDE6725}" type="presParOf" srcId="{E3FA1D94-A135-4CF9-B7A0-286D00B6E899}" destId="{C2B9E88D-BC3A-4F6C-8FE6-45CC03861756}" srcOrd="1" destOrd="0" presId="urn:microsoft.com/office/officeart/2018/2/layout/IconVerticalSolidList"/>
    <dgm:cxn modelId="{70F37577-B2BC-4B0C-9E16-625258794DAF}" type="presParOf" srcId="{E3FA1D94-A135-4CF9-B7A0-286D00B6E899}" destId="{71E7BDE1-53E6-4312-9011-EFA6F226D17A}" srcOrd="2" destOrd="0" presId="urn:microsoft.com/office/officeart/2018/2/layout/IconVerticalSolidList"/>
    <dgm:cxn modelId="{B9BA129A-2D62-41E3-B4C0-B9D96EE4D464}" type="presParOf" srcId="{71E7BDE1-53E6-4312-9011-EFA6F226D17A}" destId="{23FF4D19-4A6A-4A03-83C4-F055DC3520A0}" srcOrd="0" destOrd="0" presId="urn:microsoft.com/office/officeart/2018/2/layout/IconVerticalSolidList"/>
    <dgm:cxn modelId="{921D8CCF-21C9-4BD9-A5C2-17189B196164}" type="presParOf" srcId="{71E7BDE1-53E6-4312-9011-EFA6F226D17A}" destId="{0A8C9EAB-47AA-4580-BE6A-805EB185CA70}" srcOrd="1" destOrd="0" presId="urn:microsoft.com/office/officeart/2018/2/layout/IconVerticalSolidList"/>
    <dgm:cxn modelId="{4CF3583A-C339-4682-8815-7D66147CE23B}" type="presParOf" srcId="{71E7BDE1-53E6-4312-9011-EFA6F226D17A}" destId="{2065A007-2863-44B0-B764-0C7E35891496}" srcOrd="2" destOrd="0" presId="urn:microsoft.com/office/officeart/2018/2/layout/IconVerticalSolidList"/>
    <dgm:cxn modelId="{7E6F2F58-DB5B-427C-8045-03E2E1DDC6E8}" type="presParOf" srcId="{71E7BDE1-53E6-4312-9011-EFA6F226D17A}" destId="{D297D468-53CC-4B4A-B19C-CA51787AF7C3}" srcOrd="3" destOrd="0" presId="urn:microsoft.com/office/officeart/2018/2/layout/IconVerticalSolidList"/>
    <dgm:cxn modelId="{D705CECF-B840-4443-BE65-47BD2258E5D7}" type="presParOf" srcId="{E3FA1D94-A135-4CF9-B7A0-286D00B6E899}" destId="{4A77069E-BD53-40D8-8193-574802227450}" srcOrd="3" destOrd="0" presId="urn:microsoft.com/office/officeart/2018/2/layout/IconVerticalSolidList"/>
    <dgm:cxn modelId="{FE8E4B77-BF70-4700-80DF-423A2DA913C5}" type="presParOf" srcId="{E3FA1D94-A135-4CF9-B7A0-286D00B6E899}" destId="{E9D48165-3CF6-4AD9-9AA7-84AB16735021}" srcOrd="4" destOrd="0" presId="urn:microsoft.com/office/officeart/2018/2/layout/IconVerticalSolidList"/>
    <dgm:cxn modelId="{06B9DD29-67C4-4D4E-8D79-844BC624D72B}" type="presParOf" srcId="{E9D48165-3CF6-4AD9-9AA7-84AB16735021}" destId="{173BA1D6-1201-4D91-B6F0-E8B8B2173154}" srcOrd="0" destOrd="0" presId="urn:microsoft.com/office/officeart/2018/2/layout/IconVerticalSolidList"/>
    <dgm:cxn modelId="{72E953B6-2AD2-40A9-BCC9-9A54A8B34B2B}" type="presParOf" srcId="{E9D48165-3CF6-4AD9-9AA7-84AB16735021}" destId="{443E5234-E158-441B-9801-64EFCEBD746F}" srcOrd="1" destOrd="0" presId="urn:microsoft.com/office/officeart/2018/2/layout/IconVerticalSolidList"/>
    <dgm:cxn modelId="{6F7A3CAA-D454-43BE-85F8-37BF7F8B73D5}" type="presParOf" srcId="{E9D48165-3CF6-4AD9-9AA7-84AB16735021}" destId="{A0BCE710-4EC6-41F8-A06B-793570FB24F2}" srcOrd="2" destOrd="0" presId="urn:microsoft.com/office/officeart/2018/2/layout/IconVerticalSolidList"/>
    <dgm:cxn modelId="{81AE5542-4E59-4C80-B8F4-EAEEA572A209}" type="presParOf" srcId="{E9D48165-3CF6-4AD9-9AA7-84AB16735021}" destId="{04062A6C-0C95-469C-AFEA-D4D074025020}" srcOrd="3" destOrd="0" presId="urn:microsoft.com/office/officeart/2018/2/layout/IconVerticalSolidList"/>
    <dgm:cxn modelId="{9DCDF815-73C9-400F-9A2F-386F60D6F81E}" type="presParOf" srcId="{E9D48165-3CF6-4AD9-9AA7-84AB16735021}" destId="{A21C28AA-C7CE-464E-B2B7-7A2E556FFF73}" srcOrd="4" destOrd="0" presId="urn:microsoft.com/office/officeart/2018/2/layout/IconVerticalSolidList"/>
    <dgm:cxn modelId="{5DBA00DA-0E4C-45A7-83DF-4D59DCFE5E93}" type="presParOf" srcId="{E3FA1D94-A135-4CF9-B7A0-286D00B6E899}" destId="{190AB9BB-3BBF-4756-B3F5-ED36C6BBEC69}" srcOrd="5" destOrd="0" presId="urn:microsoft.com/office/officeart/2018/2/layout/IconVerticalSolidList"/>
    <dgm:cxn modelId="{64C71B0B-F1BA-46F8-868D-278231C2DD08}" type="presParOf" srcId="{E3FA1D94-A135-4CF9-B7A0-286D00B6E899}" destId="{851D8082-3A25-4398-9617-53F0B75AFF21}" srcOrd="6" destOrd="0" presId="urn:microsoft.com/office/officeart/2018/2/layout/IconVerticalSolidList"/>
    <dgm:cxn modelId="{6C8CFBC2-96D2-4B50-A77C-2106E3B932AC}" type="presParOf" srcId="{851D8082-3A25-4398-9617-53F0B75AFF21}" destId="{4A8E11E9-6620-4C84-ADFB-710D9259FD77}" srcOrd="0" destOrd="0" presId="urn:microsoft.com/office/officeart/2018/2/layout/IconVerticalSolidList"/>
    <dgm:cxn modelId="{E7EB5F27-9A6E-4E30-B88C-903A1E23B6C2}" type="presParOf" srcId="{851D8082-3A25-4398-9617-53F0B75AFF21}" destId="{0D003789-C217-4CE8-91A6-5991A983F726}" srcOrd="1" destOrd="0" presId="urn:microsoft.com/office/officeart/2018/2/layout/IconVerticalSolidList"/>
    <dgm:cxn modelId="{D9D42416-2F55-434B-84C9-A7F04340C5ED}" type="presParOf" srcId="{851D8082-3A25-4398-9617-53F0B75AFF21}" destId="{ABA83B07-8C21-4AE1-A3D8-597884D8F689}" srcOrd="2" destOrd="0" presId="urn:microsoft.com/office/officeart/2018/2/layout/IconVerticalSolidList"/>
    <dgm:cxn modelId="{D06B3D53-A147-40CC-B584-35528000C118}" type="presParOf" srcId="{851D8082-3A25-4398-9617-53F0B75AFF21}" destId="{9DC0666A-17DD-48F1-9C2C-4C9314A3C4B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B5183-F40D-4A4B-AA02-4A1DBDC6A54A}">
      <dsp:nvSpPr>
        <dsp:cNvPr id="0" name=""/>
        <dsp:cNvSpPr/>
      </dsp:nvSpPr>
      <dsp:spPr>
        <a:xfrm>
          <a:off x="0" y="2553"/>
          <a:ext cx="10502400" cy="12239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FB950-AA6A-4255-9D76-FB11E1CA85AE}">
      <dsp:nvSpPr>
        <dsp:cNvPr id="0" name=""/>
        <dsp:cNvSpPr/>
      </dsp:nvSpPr>
      <dsp:spPr>
        <a:xfrm>
          <a:off x="265675" y="293067"/>
          <a:ext cx="642967" cy="6429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DA6CB-2307-428F-8148-9B3FEAA16919}">
      <dsp:nvSpPr>
        <dsp:cNvPr id="0" name=""/>
        <dsp:cNvSpPr/>
      </dsp:nvSpPr>
      <dsp:spPr>
        <a:xfrm>
          <a:off x="1174318" y="106188"/>
          <a:ext cx="4726080" cy="101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03" tIns="107603" rIns="107603" bIns="1076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/>
            <a:t>Diskutera varför det är det viktigt att samtala om de här frågorna. </a:t>
          </a:r>
        </a:p>
      </dsp:txBody>
      <dsp:txXfrm>
        <a:off x="1174318" y="106188"/>
        <a:ext cx="4726080" cy="1016725"/>
      </dsp:txXfrm>
    </dsp:sp>
    <dsp:sp modelId="{2D76CFBE-8C0F-481C-8607-9805AF5143AB}">
      <dsp:nvSpPr>
        <dsp:cNvPr id="0" name=""/>
        <dsp:cNvSpPr/>
      </dsp:nvSpPr>
      <dsp:spPr>
        <a:xfrm>
          <a:off x="5900398" y="106188"/>
          <a:ext cx="4600853" cy="101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03" tIns="107603" rIns="107603" bIns="10760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noProof="0"/>
            <a:t>För att följa lagen? Finns politiska beslut, medialt intresse, eller andra orsaker? </a:t>
          </a:r>
          <a:br>
            <a:rPr lang="sv-SE" sz="1800" kern="1200" noProof="0"/>
          </a:br>
          <a:r>
            <a:rPr lang="sv-SE" sz="1800" kern="1200" noProof="0"/>
            <a:t>Hur kan vi som organisation bidra till en mer socialt hållbar byggbransch?</a:t>
          </a:r>
        </a:p>
      </dsp:txBody>
      <dsp:txXfrm>
        <a:off x="5900398" y="106188"/>
        <a:ext cx="4600853" cy="1016725"/>
      </dsp:txXfrm>
    </dsp:sp>
    <dsp:sp modelId="{23FF4D19-4A6A-4A03-83C4-F055DC3520A0}">
      <dsp:nvSpPr>
        <dsp:cNvPr id="0" name=""/>
        <dsp:cNvSpPr/>
      </dsp:nvSpPr>
      <dsp:spPr>
        <a:xfrm>
          <a:off x="0" y="1480729"/>
          <a:ext cx="10502400" cy="10167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C9EAB-47AA-4580-BE6A-805EB185CA70}">
      <dsp:nvSpPr>
        <dsp:cNvPr id="0" name=""/>
        <dsp:cNvSpPr/>
      </dsp:nvSpPr>
      <dsp:spPr>
        <a:xfrm>
          <a:off x="265675" y="1667609"/>
          <a:ext cx="642967" cy="6429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7D468-53CC-4B4A-B19C-CA51787AF7C3}">
      <dsp:nvSpPr>
        <dsp:cNvPr id="0" name=""/>
        <dsp:cNvSpPr/>
      </dsp:nvSpPr>
      <dsp:spPr>
        <a:xfrm>
          <a:off x="1174318" y="1480729"/>
          <a:ext cx="9326933" cy="101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03" tIns="107603" rIns="107603" bIns="1076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/>
            <a:t>Hur kan vi prioritera bland riskerna?            </a:t>
          </a:r>
          <a:r>
            <a:rPr lang="sv-SE" sz="1800" kern="1200" noProof="0"/>
            <a:t>Se nästa sida.</a:t>
          </a:r>
          <a:endParaRPr lang="sv-SE" sz="2200" kern="1200" noProof="0"/>
        </a:p>
      </dsp:txBody>
      <dsp:txXfrm>
        <a:off x="1174318" y="1480729"/>
        <a:ext cx="9326933" cy="1016725"/>
      </dsp:txXfrm>
    </dsp:sp>
    <dsp:sp modelId="{173BA1D6-1201-4D91-B6F0-E8B8B2173154}">
      <dsp:nvSpPr>
        <dsp:cNvPr id="0" name=""/>
        <dsp:cNvSpPr/>
      </dsp:nvSpPr>
      <dsp:spPr>
        <a:xfrm>
          <a:off x="0" y="2751637"/>
          <a:ext cx="10502400" cy="10167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E5234-E158-441B-9801-64EFCEBD746F}">
      <dsp:nvSpPr>
        <dsp:cNvPr id="0" name=""/>
        <dsp:cNvSpPr/>
      </dsp:nvSpPr>
      <dsp:spPr>
        <a:xfrm>
          <a:off x="265675" y="2938516"/>
          <a:ext cx="642967" cy="6429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62A6C-0C95-469C-AFEA-D4D074025020}">
      <dsp:nvSpPr>
        <dsp:cNvPr id="0" name=""/>
        <dsp:cNvSpPr/>
      </dsp:nvSpPr>
      <dsp:spPr>
        <a:xfrm>
          <a:off x="1174318" y="2751637"/>
          <a:ext cx="4726080" cy="101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03" tIns="107603" rIns="107603" bIns="1076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Hur jobbar vi vidare med dessa frågor?</a:t>
          </a:r>
        </a:p>
      </dsp:txBody>
      <dsp:txXfrm>
        <a:off x="1174318" y="2751637"/>
        <a:ext cx="4726080" cy="1016725"/>
      </dsp:txXfrm>
    </dsp:sp>
    <dsp:sp modelId="{A21C28AA-C7CE-464E-B2B7-7A2E556FFF73}">
      <dsp:nvSpPr>
        <dsp:cNvPr id="0" name=""/>
        <dsp:cNvSpPr/>
      </dsp:nvSpPr>
      <dsp:spPr>
        <a:xfrm>
          <a:off x="5900398" y="2751637"/>
          <a:ext cx="4600853" cy="101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03" tIns="107603" rIns="107603" bIns="10760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noProof="0"/>
            <a:t>Brainstorma olika aktiviteter. </a:t>
          </a:r>
        </a:p>
      </dsp:txBody>
      <dsp:txXfrm>
        <a:off x="5900398" y="2751637"/>
        <a:ext cx="4600853" cy="1016725"/>
      </dsp:txXfrm>
    </dsp:sp>
    <dsp:sp modelId="{4A8E11E9-6620-4C84-ADFB-710D9259FD77}">
      <dsp:nvSpPr>
        <dsp:cNvPr id="0" name=""/>
        <dsp:cNvSpPr/>
      </dsp:nvSpPr>
      <dsp:spPr>
        <a:xfrm>
          <a:off x="0" y="4022544"/>
          <a:ext cx="10502400" cy="10167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03789-C217-4CE8-91A6-5991A983F726}">
      <dsp:nvSpPr>
        <dsp:cNvPr id="0" name=""/>
        <dsp:cNvSpPr/>
      </dsp:nvSpPr>
      <dsp:spPr>
        <a:xfrm>
          <a:off x="265675" y="4209423"/>
          <a:ext cx="642967" cy="6429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0666A-17DD-48F1-9C2C-4C9314A3C4B4}">
      <dsp:nvSpPr>
        <dsp:cNvPr id="0" name=""/>
        <dsp:cNvSpPr/>
      </dsp:nvSpPr>
      <dsp:spPr>
        <a:xfrm>
          <a:off x="1174318" y="4022544"/>
          <a:ext cx="9326933" cy="1016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03" tIns="107603" rIns="107603" bIns="1076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noProof="0"/>
            <a:t>Se hur andra har jobbat.                                   </a:t>
          </a:r>
          <a:r>
            <a:rPr lang="sv-SE" sz="2200" b="0" kern="1200" noProof="0"/>
            <a:t>L</a:t>
          </a:r>
          <a:r>
            <a:rPr lang="sv-SE" sz="1800" kern="1200" noProof="0"/>
            <a:t>ärande exempel (länk)</a:t>
          </a:r>
          <a:endParaRPr lang="sv-SE" sz="2200" kern="1200" noProof="0"/>
        </a:p>
      </dsp:txBody>
      <dsp:txXfrm>
        <a:off x="1174318" y="4022544"/>
        <a:ext cx="9326933" cy="1016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12FE-65D1-4232-8CC1-97D81739B1E9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69724-86C5-43F5-AA21-422966C84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9724-86C5-43F5-AA21-422966C84D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2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1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9724-86C5-43F5-AA21-422966C84D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41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9724-86C5-43F5-AA21-422966C84D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9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9724-86C5-43F5-AA21-422966C84D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8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9724-86C5-43F5-AA21-422966C84D8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5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9724-86C5-43F5-AA21-422966C84D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7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>
            <a:extLst>
              <a:ext uri="{FF2B5EF4-FFF2-40B4-BE49-F238E27FC236}">
                <a16:creationId xmlns:a16="http://schemas.microsoft.com/office/drawing/2014/main" id="{628D964C-7168-4526-9B3D-CED5E359F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4731" y="3775740"/>
            <a:ext cx="6857108" cy="716081"/>
          </a:xfrm>
        </p:spPr>
        <p:txBody>
          <a:bodyPr anchor="b">
            <a:noAutofit/>
          </a:bodyPr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och skriv rubrik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CB91C0C8-5AB1-4CF5-A714-D19FCBA3B7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4931" y="270001"/>
            <a:ext cx="1513069" cy="540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500F0F53-0279-4867-B03C-E82CBFA9B3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9884" y="4519289"/>
            <a:ext cx="6857108" cy="471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200" b="1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sv-SE"/>
              <a:t>Underrubrik 22 pkt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CC6BFE30-D541-404A-B45A-65E5364227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9884" y="4966342"/>
            <a:ext cx="6857108" cy="2558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DATUM ELLER ANNAN INFO</a:t>
            </a:r>
            <a:endParaRPr lang="en-GB"/>
          </a:p>
        </p:txBody>
      </p:sp>
      <p:pic>
        <p:nvPicPr>
          <p:cNvPr id="2" name="Bildobjekt 1" descr="En bild som visar ritning&#10;&#10;Automatiskt genererad beskrivning">
            <a:extLst>
              <a:ext uri="{FF2B5EF4-FFF2-40B4-BE49-F238E27FC236}">
                <a16:creationId xmlns:a16="http://schemas.microsoft.com/office/drawing/2014/main" id="{5BAC21C1-3116-4AAB-8A64-7BB2D737E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t="22765" r="4774" b="43979"/>
          <a:stretch/>
        </p:blipFill>
        <p:spPr>
          <a:xfrm>
            <a:off x="294000" y="270001"/>
            <a:ext cx="1513069" cy="8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45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text (alt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AD5E2-1F02-4871-A627-374DB9FB5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52513"/>
            <a:ext cx="8280000" cy="539750"/>
          </a:xfrm>
        </p:spPr>
        <p:txBody>
          <a:bodyPr anchor="t">
            <a:no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här och skriv rubrik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A79D32-F5A1-44A3-BAFE-09EF481DA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1836001"/>
            <a:ext cx="8304213" cy="4113108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8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vald bild, med tex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9CE179-5825-4D38-8C50-E09E49797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52513"/>
            <a:ext cx="3888000" cy="45679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och skriv 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5622F6-9A05-48B5-8756-DBF5C9488D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9" y="1835999"/>
            <a:ext cx="3911600" cy="3992400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70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utfallande bild,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05B625-1D49-423E-B136-3B7FFFCCB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0000" y="1052514"/>
            <a:ext cx="4140000" cy="555949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och skriv rubrik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C9F61E8-EDC6-475A-8439-08F5FE07D1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bild</a:t>
            </a:r>
            <a:endParaRPr lang="en-GB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40F35F1F-E96E-4FA9-AFEF-F01B56577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4931" y="270001"/>
            <a:ext cx="1513069" cy="54000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0A5A8C-104F-424A-9DED-CC8EC73AA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20000" y="1836000"/>
            <a:ext cx="4140125" cy="39924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3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, ej utfallande,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05B625-1D49-423E-B136-3B7FFFCCB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0000" y="1052514"/>
            <a:ext cx="4140000" cy="500864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och skriv rubrik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C9F61E8-EDC6-475A-8439-08F5FE07D1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3999" y="324000"/>
            <a:ext cx="5772001" cy="621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202AE2BB-B5CD-4989-9BC7-D05AC0DA5B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4931" y="270001"/>
            <a:ext cx="1513069" cy="540000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87634BAC-284D-4361-91B1-6F82984003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20000" y="1836000"/>
            <a:ext cx="4140125" cy="39924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737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egna bilder,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05B625-1D49-423E-B136-3B7FFFCCB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9999" y="1052514"/>
            <a:ext cx="4140000" cy="5228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och skriv rubrik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C9F61E8-EDC6-475A-8439-08F5FE07D1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3999" y="324000"/>
            <a:ext cx="3671739" cy="621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3" panose="05040102010807070707" pitchFamily="18" charset="2"/>
              <a:buNone/>
              <a:tabLst/>
              <a:defRPr sz="1400"/>
            </a:lvl1pPr>
          </a:lstStyle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43F782E-9701-45B0-A995-FA495E54E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0358" y="323849"/>
            <a:ext cx="2035642" cy="24193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3" panose="05040102010807070707" pitchFamily="18" charset="2"/>
              <a:buNone/>
              <a:tabLst/>
              <a:defRPr sz="1400"/>
            </a:lvl1pPr>
          </a:lstStyle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C4B50C83-836E-4D7C-B666-A8CA407641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0358" y="2800649"/>
            <a:ext cx="2035642" cy="373335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3" panose="05040102010807070707" pitchFamily="18" charset="2"/>
              <a:buNone/>
              <a:tabLst/>
              <a:defRPr sz="1400"/>
            </a:lvl1pPr>
          </a:lstStyle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57EE518A-7604-4DB8-A473-123A04E34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4931" y="270001"/>
            <a:ext cx="1513069" cy="540000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F356D8-5C00-4CC2-9F67-7C6DFEA8FD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9999" y="1835999"/>
            <a:ext cx="4140126" cy="39924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61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,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4134475-CE08-4C9F-9987-3587FD6069F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05B625-1D49-423E-B136-3B7FFFCCB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0000" y="1052514"/>
            <a:ext cx="4140000" cy="511882"/>
          </a:xfrm>
          <a:solidFill>
            <a:schemeClr val="accent2"/>
          </a:solidFill>
          <a:ln>
            <a:noFill/>
          </a:ln>
        </p:spPr>
        <p:txBody>
          <a:bodyPr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och skriv rubrik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C9F61E8-EDC6-475A-8439-08F5FE07D1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3" panose="05040102010807070707" pitchFamily="18" charset="2"/>
              <a:buNone/>
              <a:tabLst/>
              <a:defRPr sz="1400"/>
            </a:lvl1pPr>
          </a:lstStyle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DF38927-566B-4D3E-9B0A-FDD5D235D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77" y="269625"/>
            <a:ext cx="1514123" cy="540376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143B6546-5250-4E9C-A759-36AB74994F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20000" y="1835999"/>
            <a:ext cx="4140125" cy="3991923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91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/modell/diagram m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9CE179-5825-4D38-8C50-E09E49797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54800"/>
            <a:ext cx="9000434" cy="399427"/>
          </a:xfrm>
        </p:spPr>
        <p:txBody>
          <a:bodyPr anchor="t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Figurnamn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9E255AE-6B3C-4F9B-8C6D-5CE6A2B060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80000" y="1620000"/>
            <a:ext cx="10033200" cy="4472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  <a:endParaRPr lang="en-GB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DEF4500B-3FB5-42B0-966A-A2485C37BE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4931" y="270001"/>
            <a:ext cx="151306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6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145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/diagram/ikon med text (alt 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9CE179-5825-4D38-8C50-E09E49797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52513"/>
            <a:ext cx="4162560" cy="445781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och skriv 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9E255AE-6B3C-4F9B-8C6D-5CE6A2B060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14792" y="1052513"/>
            <a:ext cx="4721521" cy="5165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  <a:endParaRPr lang="en-GB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7A2EDB5E-F8CD-46C4-A46A-DD9FE8DB0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4931" y="270001"/>
            <a:ext cx="1513069" cy="540000"/>
          </a:xfrm>
          <a:prstGeom prst="rect">
            <a:avLst/>
          </a:prstGeom>
        </p:spPr>
      </p:pic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D882CA51-47AB-4B24-A2F3-3326079A41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366" y="1836000"/>
            <a:ext cx="4162560" cy="39924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77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/diagram/ikon med text (alt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A8643B3-7B68-4B32-AD87-02FABDCF9A4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9CE179-5825-4D38-8C50-E09E49797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52513"/>
            <a:ext cx="4162560" cy="568325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och skriv 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9E255AE-6B3C-4F9B-8C6D-5CE6A2B060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75366" y="1052513"/>
            <a:ext cx="3960947" cy="4775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  <a:endParaRPr lang="en-GB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E8593D2-A4D6-43F7-8EAB-A20FFA37D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4931" y="270001"/>
            <a:ext cx="1513069" cy="540000"/>
          </a:xfrm>
          <a:prstGeom prst="rect">
            <a:avLst/>
          </a:prstGeom>
        </p:spPr>
      </p:pic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14BDD5ED-8A69-4DA3-A14E-3D9BBF3FF9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366" y="1836000"/>
            <a:ext cx="4162560" cy="3992400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61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alt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091808B7-129C-4415-83C1-892D32B5A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50" y="2312988"/>
            <a:ext cx="5652000" cy="984885"/>
          </a:xfrm>
        </p:spPr>
        <p:txBody>
          <a:bodyPr anchor="t" anchorCtr="0">
            <a:sp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Citat alt 1 – Klicka här och fyll utrymmet med eget citat.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F65D5-E92E-441B-B992-AC093A5D80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7277" y="3297873"/>
            <a:ext cx="1274473" cy="1403461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r">
              <a:buNone/>
              <a:defRPr lang="sv-SE" sz="8000" b="1" kern="1200" smtClean="0">
                <a:solidFill>
                  <a:schemeClr val="bg1"/>
                </a:solidFill>
              </a:defRPr>
            </a:lvl1pPr>
            <a:lvl2pPr>
              <a:defRPr lang="sv-SE" sz="1800" kern="1200" smtClean="0">
                <a:solidFill>
                  <a:schemeClr val="tx1"/>
                </a:solidFill>
              </a:defRPr>
            </a:lvl2pPr>
            <a:lvl3pPr>
              <a:defRPr lang="sv-SE" sz="1800" kern="1200" smtClean="0">
                <a:solidFill>
                  <a:schemeClr val="tx1"/>
                </a:solidFill>
              </a:defRPr>
            </a:lvl3pPr>
            <a:lvl4pPr>
              <a:defRPr lang="sv-SE" sz="1800" kern="1200" smtClean="0">
                <a:solidFill>
                  <a:schemeClr val="tx1"/>
                </a:solidFill>
              </a:defRPr>
            </a:lvl4pPr>
            <a:lvl5pPr>
              <a:defRPr lang="en-GB" sz="1800" kern="1200">
                <a:solidFill>
                  <a:schemeClr val="tx1"/>
                </a:solidFill>
              </a:defRPr>
            </a:lvl5pPr>
          </a:lstStyle>
          <a:p>
            <a:r>
              <a:rPr lang="sv-SE" sz="8000" b="1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7DCF93C5-D8FE-4194-BA83-B7F6AB32D1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9750" y="1484313"/>
            <a:ext cx="1274473" cy="1403461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buNone/>
              <a:defRPr lang="sv-SE" sz="8000" b="1" kern="1200" smtClean="0">
                <a:solidFill>
                  <a:schemeClr val="bg1"/>
                </a:solidFill>
              </a:defRPr>
            </a:lvl1pPr>
            <a:lvl2pPr>
              <a:defRPr lang="sv-SE" sz="1800" kern="1200" smtClean="0">
                <a:solidFill>
                  <a:schemeClr val="tx1"/>
                </a:solidFill>
              </a:defRPr>
            </a:lvl2pPr>
            <a:lvl3pPr>
              <a:defRPr lang="sv-SE" sz="1800" kern="1200" smtClean="0">
                <a:solidFill>
                  <a:schemeClr val="tx1"/>
                </a:solidFill>
              </a:defRPr>
            </a:lvl3pPr>
            <a:lvl4pPr>
              <a:defRPr lang="sv-SE" sz="1800" kern="1200" smtClean="0">
                <a:solidFill>
                  <a:schemeClr val="tx1"/>
                </a:solidFill>
              </a:defRPr>
            </a:lvl4pPr>
            <a:lvl5pPr>
              <a:defRPr lang="en-GB" sz="1800" kern="1200">
                <a:solidFill>
                  <a:schemeClr val="tx1"/>
                </a:solidFill>
              </a:defRPr>
            </a:lvl5pPr>
          </a:lstStyle>
          <a:p>
            <a:r>
              <a:rPr lang="sv-SE" sz="8000" b="1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0001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44" userDrawn="1">
          <p15:clr>
            <a:srgbClr val="FBAE40"/>
          </p15:clr>
        </p15:guide>
        <p15:guide id="3" pos="1940" userDrawn="1">
          <p15:clr>
            <a:srgbClr val="FBAE40"/>
          </p15:clr>
        </p15:guide>
        <p15:guide id="4" orient="horz" pos="17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dande 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634C53-BB76-4974-BE2E-F6A4B8807B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1313" y="1622858"/>
            <a:ext cx="5832000" cy="524597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och skriv rubrik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60C6D5-A415-43E3-87CE-9CD94CE512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1313" y="2438401"/>
            <a:ext cx="5832475" cy="3546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71359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alt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AD5E2-1F02-4871-A627-374DB9FB5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50" y="2645497"/>
            <a:ext cx="5652000" cy="984885"/>
          </a:xfrm>
        </p:spPr>
        <p:txBody>
          <a:bodyPr anchor="t" anchorCtr="0">
            <a:sp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Citat alt 2 – Klicka här och fyll utrymmet med eget citat.</a:t>
            </a:r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338395-11A6-436A-86FE-AE17FA141A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63905" y="3042905"/>
            <a:ext cx="1079500" cy="764856"/>
          </a:xfrm>
          <a:noFill/>
        </p:spPr>
        <p:txBody>
          <a:bodyPr wrap="square" lIns="0" tIns="0" rIns="0" bIns="0" rtlCol="0">
            <a:noAutofit/>
          </a:bodyPr>
          <a:lstStyle>
            <a:lvl1pPr marL="0" indent="0">
              <a:buNone/>
              <a:defRPr lang="en-GB" sz="8000" b="1" kern="1200" dirty="0">
                <a:solidFill>
                  <a:schemeClr val="tx1"/>
                </a:solidFill>
              </a:defRPr>
            </a:lvl1pPr>
          </a:lstStyle>
          <a:p>
            <a:pPr marL="0" lvl="0" algn="l" defTabSz="914400" rtl="0" latinLnBrk="0"/>
            <a:r>
              <a:rPr lang="sv-SE"/>
              <a:t>”</a:t>
            </a:r>
            <a:endParaRPr lang="en-GB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B9DDBE2-274B-428B-97DC-10112C4EBD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427" y="2278049"/>
            <a:ext cx="1079500" cy="764856"/>
          </a:xfrm>
          <a:noFill/>
        </p:spPr>
        <p:txBody>
          <a:bodyPr wrap="square" lIns="0" tIns="0" rIns="0" bIns="0" rtlCol="0">
            <a:noAutofit/>
          </a:bodyPr>
          <a:lstStyle>
            <a:lvl1pPr marL="0" indent="0">
              <a:buNone/>
              <a:defRPr lang="en-GB" sz="8000" b="1" kern="1200" dirty="0">
                <a:solidFill>
                  <a:schemeClr val="tx1"/>
                </a:solidFill>
              </a:defRPr>
            </a:lvl1pPr>
          </a:lstStyle>
          <a:p>
            <a:pPr marL="0" lvl="0" algn="l" defTabSz="914400" rtl="0" latinLnBrk="0"/>
            <a:r>
              <a:rPr lang="sv-SE"/>
              <a:t>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2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44">
          <p15:clr>
            <a:srgbClr val="FBAE40"/>
          </p15:clr>
        </p15:guide>
        <p15:guide id="3" pos="1940">
          <p15:clr>
            <a:srgbClr val="FBAE40"/>
          </p15:clr>
        </p15:guide>
        <p15:guide id="4" orient="horz" pos="17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ande sida inne i presentatio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75F59F5E-7E6A-4DC9-BB51-FF41C841EA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884" y="3613897"/>
            <a:ext cx="6941898" cy="147360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sz="4200" b="1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sv-SE"/>
              <a:t>Avslutande text, exempelvis</a:t>
            </a:r>
            <a:br>
              <a:rPr lang="sv-SE"/>
            </a:br>
            <a:r>
              <a:rPr lang="sv-SE"/>
              <a:t>– Tack för er uppmärksamhet!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B0D94D73-9BE5-4EC5-97D7-D1130A739A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5147455"/>
            <a:ext cx="6942282" cy="4774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FÖRNAMN EFTERNAMN, TITEL </a:t>
            </a:r>
          </a:p>
          <a:p>
            <a:pPr lvl="0"/>
            <a:r>
              <a:rPr lang="sv-SE"/>
              <a:t>KONTAKTINFORMATION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65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(alt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07E56-F3E1-45CE-BD1E-53B4729A5B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484313"/>
            <a:ext cx="6234971" cy="539750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och skriv rubrik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1235A2-69BE-4C8D-BB43-628B64DB7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304000"/>
            <a:ext cx="6234971" cy="38509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sv-SE" dirty="0" smtClean="0"/>
            </a:lvl1pPr>
            <a:lvl2pPr>
              <a:defRPr lang="sv-SE" dirty="0"/>
            </a:lvl2pPr>
            <a:lvl3pPr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092628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(alt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07E56-F3E1-45CE-BD1E-53B4729A5B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484313"/>
            <a:ext cx="6234971" cy="539750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och skriv rubrik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1235A2-69BE-4C8D-BB43-628B64DB7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500" y="2304000"/>
            <a:ext cx="6234971" cy="38411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 lang="sv-SE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sv-SE" dirty="0" smtClean="0">
                <a:solidFill>
                  <a:schemeClr val="bg1"/>
                </a:solidFill>
              </a:defRPr>
            </a:lvl2pPr>
            <a:lvl3pPr>
              <a:defRPr lang="sv-SE" dirty="0" smtClean="0">
                <a:solidFill>
                  <a:schemeClr val="bg1"/>
                </a:solidFill>
              </a:defRPr>
            </a:lvl3pPr>
            <a:lvl4pPr>
              <a:defRPr lang="sv-SE" dirty="0" smtClean="0">
                <a:solidFill>
                  <a:schemeClr val="bg1"/>
                </a:solidFill>
              </a:defRPr>
            </a:lvl4pPr>
            <a:lvl5pPr>
              <a:defRPr lang="sv-SE" dirty="0">
                <a:solidFill>
                  <a:schemeClr val="bg1"/>
                </a:solidFill>
              </a:defRPr>
            </a:lvl5pPr>
          </a:lstStyle>
          <a:p>
            <a:pPr marL="266400" lvl="0" indent="-266400"/>
            <a:r>
              <a:rPr lang="sv-SE"/>
              <a:t>Klicka här för att ändra format på bakgrundstexten</a:t>
            </a:r>
          </a:p>
          <a:p>
            <a:pPr marL="266400" lvl="1" indent="-266400"/>
            <a:r>
              <a:rPr lang="sv-SE"/>
              <a:t>Nivå två</a:t>
            </a:r>
          </a:p>
          <a:p>
            <a:pPr marL="266400" lvl="2" indent="-266400"/>
            <a:r>
              <a:rPr lang="sv-SE"/>
              <a:t>Nivå tre</a:t>
            </a:r>
          </a:p>
          <a:p>
            <a:pPr marL="266400" lvl="3" indent="-266400"/>
            <a:r>
              <a:rPr lang="sv-SE"/>
              <a:t>Nivå fyra</a:t>
            </a:r>
          </a:p>
          <a:p>
            <a:pPr marL="266400" lvl="4" indent="-266400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1329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eläsare presen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6F6BBC2-B17E-42B6-ACFF-E5DB25F0EA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0" y="1872000"/>
            <a:ext cx="1828800" cy="2435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och lägg till profilbild</a:t>
            </a:r>
            <a:endParaRPr lang="en-GB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01AF9A-AF9B-49B0-B676-A022405C3F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4857099"/>
            <a:ext cx="7822700" cy="13087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3400"/>
              </a:lnSpc>
              <a:defRPr sz="1600">
                <a:solidFill>
                  <a:schemeClr val="bg1"/>
                </a:solidFill>
              </a:defRPr>
            </a:lvl2pPr>
            <a:lvl3pPr marL="0" indent="0">
              <a:defRPr sz="16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  <a:lvl5pPr marL="0" indent="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Beskriv ämnet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3CF65D-CE37-475B-A648-4F6211962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0" y="2841676"/>
            <a:ext cx="5482700" cy="1139225"/>
          </a:xfrm>
        </p:spPr>
        <p:txBody>
          <a:bodyPr anchor="b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NAMN</a:t>
            </a:r>
            <a:br>
              <a:rPr lang="sv-SE"/>
            </a:br>
            <a:r>
              <a:rPr lang="sv-SE"/>
              <a:t>FÖRELÄSARE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407F-DF5F-4090-8908-F7D7A6160A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0000" y="4006892"/>
            <a:ext cx="5482700" cy="28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2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2AF74-2528-4AA1-B3F5-FFCE0C94F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798203"/>
            <a:ext cx="8010893" cy="895188"/>
          </a:xfr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lang="sv-SE" sz="4800" b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457200" lvl="0" indent="-457200">
              <a:lnSpc>
                <a:spcPts val="4800"/>
              </a:lnSpc>
              <a:buFont typeface="+mj-lt"/>
              <a:buAutoNum type="arabicPeriod"/>
            </a:pPr>
            <a:r>
              <a:rPr lang="sv-SE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401203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text (alt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AD5E2-1F02-4871-A627-374DB9FB5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999" y="1052513"/>
            <a:ext cx="4489528" cy="485342"/>
          </a:xfrm>
        </p:spPr>
        <p:txBody>
          <a:bodyPr anchor="t">
            <a:no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här och skriv rubrik</a:t>
            </a:r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E0624CF-4FE8-4921-B4FC-B204053639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999" y="1836000"/>
            <a:ext cx="5652000" cy="38528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25447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text (alt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AD5E2-1F02-4871-A627-374DB9FB5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999" y="1052513"/>
            <a:ext cx="8280000" cy="539750"/>
          </a:xfrm>
        </p:spPr>
        <p:txBody>
          <a:bodyPr anchor="t">
            <a:no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här och skriv rubrik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A176659-CF44-45CE-A7E6-CE149C5479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999" y="1836000"/>
            <a:ext cx="8279999" cy="428466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68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text (alt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AD5E2-1F02-4871-A627-374DB9FB5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52513"/>
            <a:ext cx="8280000" cy="539750"/>
          </a:xfrm>
        </p:spPr>
        <p:txBody>
          <a:bodyPr anchor="t">
            <a:no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här och skriv rubrik</a:t>
            </a:r>
            <a:endParaRPr lang="en-GB"/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4F7CCB05-80B8-4F8B-B97A-9EC2460580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9" y="1836001"/>
            <a:ext cx="8304311" cy="413514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516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5EFED1E-2297-45B0-81DA-E00EEF5F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52514"/>
            <a:ext cx="10080625" cy="431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011E17-EDA1-47F3-A3FF-A7DC50BE4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825625"/>
            <a:ext cx="1008062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16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87" r:id="rId2"/>
    <p:sldLayoutId id="2147483723" r:id="rId3"/>
    <p:sldLayoutId id="2147483732" r:id="rId4"/>
    <p:sldLayoutId id="2147483690" r:id="rId5"/>
    <p:sldLayoutId id="2147483691" r:id="rId6"/>
    <p:sldLayoutId id="2147483730" r:id="rId7"/>
    <p:sldLayoutId id="2147483729" r:id="rId8"/>
    <p:sldLayoutId id="2147483733" r:id="rId9"/>
    <p:sldLayoutId id="2147483734" r:id="rId10"/>
    <p:sldLayoutId id="2147483697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44" r:id="rId19"/>
    <p:sldLayoutId id="2147483757" r:id="rId20"/>
    <p:sldLayoutId id="2147483746" r:id="rId21"/>
  </p:sldLayoutIdLst>
  <p:hf sldNum="0" hdr="0" dt="0"/>
  <p:txStyles>
    <p:titleStyle>
      <a:lvl1pPr eaLnBrk="1" hangingPunct="1">
        <a:defRPr sz="3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00" indent="-266400" eaLnBrk="1" hangingPunct="1">
        <a:lnSpc>
          <a:spcPct val="114000"/>
        </a:lnSpc>
        <a:buClr>
          <a:schemeClr val="tx2"/>
        </a:buClr>
        <a:buSzPct val="80000"/>
        <a:buFont typeface="Wingdings 3" panose="05040102010807070707" pitchFamily="18" charset="2"/>
        <a:buChar char=""/>
        <a:defRPr sz="2200">
          <a:latin typeface="+mn-lt"/>
          <a:ea typeface="+mn-ea"/>
          <a:cs typeface="+mn-cs"/>
        </a:defRPr>
      </a:lvl1pPr>
      <a:lvl2pPr marL="532800" indent="-266700" eaLnBrk="1" hangingPunct="1">
        <a:lnSpc>
          <a:spcPct val="114000"/>
        </a:lnSpc>
        <a:buClr>
          <a:schemeClr val="accent3"/>
        </a:buClr>
        <a:buSzPct val="80000"/>
        <a:buFont typeface="Wingdings 3" panose="05040102010807070707" pitchFamily="18" charset="2"/>
        <a:buChar char=""/>
        <a:defRPr sz="2200">
          <a:latin typeface="+mn-lt"/>
          <a:ea typeface="+mn-ea"/>
          <a:cs typeface="+mn-cs"/>
        </a:defRPr>
      </a:lvl2pPr>
      <a:lvl3pPr marL="716400" indent="-187200" eaLnBrk="1" hangingPunct="1">
        <a:lnSpc>
          <a:spcPct val="114000"/>
        </a:lnSpc>
        <a:buClrTx/>
        <a:buSzPct val="100000"/>
        <a:buFont typeface="Arial" panose="020B0604020202020204" pitchFamily="34" charset="0"/>
        <a:buChar char="•"/>
        <a:defRPr sz="2200">
          <a:latin typeface="+mn-lt"/>
          <a:ea typeface="+mn-ea"/>
          <a:cs typeface="+mn-cs"/>
        </a:defRPr>
      </a:lvl3pPr>
      <a:lvl4pPr marL="716400" indent="-187200" eaLnBrk="1" hangingPunct="1">
        <a:lnSpc>
          <a:spcPct val="114000"/>
        </a:lnSpc>
        <a:buFont typeface="Arial" panose="020B0604020202020204" pitchFamily="34" charset="0"/>
        <a:buChar char="•"/>
        <a:defRPr sz="2200">
          <a:latin typeface="+mn-lt"/>
          <a:ea typeface="+mn-ea"/>
          <a:cs typeface="+mn-cs"/>
        </a:defRPr>
      </a:lvl4pPr>
      <a:lvl5pPr marL="1060450" indent="-342900" eaLnBrk="1" hangingPunct="1">
        <a:lnSpc>
          <a:spcPct val="114000"/>
        </a:lnSpc>
        <a:buFont typeface="Arial" panose="020B0604020202020204" pitchFamily="34" charset="0"/>
        <a:buChar char="•"/>
        <a:defRPr sz="22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5" orient="horz" pos="1457" userDrawn="1">
          <p15:clr>
            <a:srgbClr val="F26B43"/>
          </p15:clr>
        </p15:guide>
        <p15:guide id="6" pos="665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7015" userDrawn="1">
          <p15:clr>
            <a:srgbClr val="F26B43"/>
          </p15:clr>
        </p15:guide>
        <p15:guide id="9" pos="45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phandlingsmyndigheten.se/kriterier/arbetsrattsliga-villkor/arbetsrattsliga-villkor-baserat-pa-kollektivavtal/arbetsrattsliga-villkor-inom-specifika-omraden/" TargetMode="External"/><Relationship Id="rId2" Type="http://schemas.openxmlformats.org/officeDocument/2006/relationships/hyperlink" Target="https://www.upphandlingsmyndigheten.se/inkopsprocessen/forbered-upphandling/riskanalys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upphandlingsmyndigheten.se/riskanalys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ifjErKufzPk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A03E25-5BBB-B944-976D-92F59A7C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59" y="4423440"/>
            <a:ext cx="6857108" cy="716081"/>
          </a:xfrm>
        </p:spPr>
        <p:txBody>
          <a:bodyPr/>
          <a:lstStyle/>
          <a:p>
            <a:r>
              <a:rPr lang="sv-SE"/>
              <a:t>Diskussionsunderlag</a:t>
            </a:r>
            <a:br>
              <a:rPr lang="sv-SE"/>
            </a:br>
            <a:r>
              <a:rPr lang="sv-SE"/>
              <a:t>om social hänsyn i bygg- och anläggningsupphandlingar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732CF0-54A5-DC42-A62D-1065DB2C1C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4159" y="5328914"/>
            <a:ext cx="6857108" cy="471488"/>
          </a:xfrm>
        </p:spPr>
        <p:txBody>
          <a:bodyPr/>
          <a:lstStyle/>
          <a:p>
            <a:r>
              <a:rPr lang="sv-SE"/>
              <a:t>Film och diskussionsfrågor</a:t>
            </a:r>
          </a:p>
        </p:txBody>
      </p:sp>
    </p:spTree>
    <p:extLst>
      <p:ext uri="{BB962C8B-B14F-4D97-AF65-F5344CB8AC3E}">
        <p14:creationId xmlns:p14="http://schemas.microsoft.com/office/powerpoint/2010/main" val="296547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1AC36-4D85-E682-E962-69B3A0E8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Stöd hos Upphandlingsmyndigheten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BD04E0-850A-077B-E657-2329644283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Riskanalyser i upphandlingar: </a:t>
            </a:r>
            <a:r>
              <a:rPr lang="sv-SE">
                <a:hlinkClick r:id="rId2"/>
              </a:rPr>
              <a:t>https://www.upphandlingsmyndigheten.se/inkopsprocessen/forbered-upphandling/riskanalys/</a:t>
            </a:r>
            <a:endParaRPr lang="sv-SE"/>
          </a:p>
          <a:p>
            <a:r>
              <a:rPr lang="sv-SE"/>
              <a:t>Riskbedömningar för arbetsrättsliga villkor:</a:t>
            </a:r>
            <a:br>
              <a:rPr lang="sv-SE"/>
            </a:br>
            <a:r>
              <a:rPr lang="sv-SE">
                <a:hlinkClick r:id="rId3"/>
              </a:rPr>
              <a:t>https://www.upphandlingsmyndigheten.se/kriterier/arbetsrattsliga-villkor/arbetsrattsliga-villkor-baserat-pa-kollektivavtal/arbetsrattsliga-villkor-inom-specifika-omraden/</a:t>
            </a:r>
            <a:endParaRPr lang="sv-SE"/>
          </a:p>
          <a:p>
            <a:r>
              <a:rPr lang="sv-SE"/>
              <a:t>Identifiera hållbarhetsrisker i leveranskedjan med hjälp av riskanalystjänsten: </a:t>
            </a:r>
            <a:r>
              <a:rPr lang="sv-SE">
                <a:hlinkClick r:id="rId4"/>
              </a:rPr>
              <a:t>https://www.upphandlingsmyndigheten.se/riskanalyser</a:t>
            </a:r>
            <a:endParaRPr lang="sv-SE"/>
          </a:p>
          <a:p>
            <a:endParaRPr lang="sv-SE"/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28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C677E36-F52E-F921-9AAE-784D050C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52513"/>
            <a:ext cx="8280000" cy="539750"/>
          </a:xfrm>
        </p:spPr>
        <p:txBody>
          <a:bodyPr anchor="t">
            <a:normAutofit/>
          </a:bodyPr>
          <a:lstStyle/>
          <a:p>
            <a:r>
              <a:rPr lang="sv-SE"/>
              <a:t>Inledning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3E26843-031A-9587-3AFB-0B8D3A8128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9" y="1836001"/>
            <a:ext cx="8939211" cy="413514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 b="1"/>
              <a:t>Målgrupp</a:t>
            </a:r>
            <a:r>
              <a:rPr lang="sv-SE"/>
              <a:t>: Det här diskussionsunderlaget vänder sig till dig som är byggprojektledare, upphandlare, </a:t>
            </a:r>
            <a:r>
              <a:rPr lang="sv-SE" err="1"/>
              <a:t>hållbarhetsstrateg</a:t>
            </a:r>
            <a:r>
              <a:rPr lang="sv-SE"/>
              <a:t> eller har en annan roll i bygg- och anläggningsupphandlingar.</a:t>
            </a:r>
          </a:p>
          <a:p>
            <a:pPr>
              <a:spcAft>
                <a:spcPts val="600"/>
              </a:spcAft>
            </a:pPr>
            <a:r>
              <a:rPr lang="sv-SE" b="1"/>
              <a:t>Syftet</a:t>
            </a:r>
            <a:r>
              <a:rPr lang="sv-SE"/>
              <a:t> är att ge ett underlag för att reflektera och diskutera över hur ni arbetar med social hänsyn i bygg- och anläggningsupphandlingar idag och vad som behöver göras i framtiden. </a:t>
            </a:r>
          </a:p>
          <a:p>
            <a:pPr>
              <a:spcAft>
                <a:spcPts val="600"/>
              </a:spcAft>
            </a:pPr>
            <a:r>
              <a:rPr lang="sv-SE" b="1"/>
              <a:t>När?</a:t>
            </a:r>
            <a:r>
              <a:rPr lang="sv-SE"/>
              <a:t> Frågor om sociala aspekter behöver integreras tidigt i samhällsplaneringsprocessen. Det kan vara för sent att börja i upphandlingsskedet, eftersom de flesta frågor redan är utredda då. Social hänsyn är dock viktig att ta även i upphandlingar. </a:t>
            </a:r>
          </a:p>
        </p:txBody>
      </p:sp>
    </p:spTree>
    <p:extLst>
      <p:ext uri="{BB962C8B-B14F-4D97-AF65-F5344CB8AC3E}">
        <p14:creationId xmlns:p14="http://schemas.microsoft.com/office/powerpoint/2010/main" val="317845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A6A8583-4C5E-4EDF-970C-BE2F862F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Diskussionsunderlag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2FAA8B4-3F3C-4D32-B01C-392D1A8EA6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Instruktioner till den som ska hålla i diskussionen: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sv-SE"/>
              <a:t>Alla deltagare </a:t>
            </a:r>
            <a:r>
              <a:rPr lang="sv-SE" b="1"/>
              <a:t>tittar på filmen </a:t>
            </a:r>
            <a:r>
              <a:rPr lang="sv-SE"/>
              <a:t>om problem med sociala hänsyn i bygg- och anläggningsupphandlingar.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sv-SE"/>
              <a:t>Läs </a:t>
            </a:r>
            <a:r>
              <a:rPr lang="sv-SE" b="1"/>
              <a:t>diskussionsfrågorna</a:t>
            </a:r>
            <a:r>
              <a:rPr lang="sv-SE"/>
              <a:t> som är kopplade till filmen.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sv-SE"/>
              <a:t>Inled med att låta alla deltagare fundera </a:t>
            </a:r>
            <a:r>
              <a:rPr lang="sv-SE" b="1"/>
              <a:t>enskilt</a:t>
            </a:r>
            <a:r>
              <a:rPr lang="sv-SE"/>
              <a:t>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sv-SE"/>
              <a:t>Diskutera därefter i </a:t>
            </a:r>
            <a:r>
              <a:rPr lang="sv-SE" b="1"/>
              <a:t>par eller mindre grupper</a:t>
            </a:r>
            <a:r>
              <a:rPr lang="sv-SE"/>
              <a:t>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sv-SE"/>
              <a:t>Avsluta med </a:t>
            </a:r>
            <a:r>
              <a:rPr lang="sv-SE" b="1"/>
              <a:t>gemensam diskussion </a:t>
            </a:r>
            <a:r>
              <a:rPr lang="sv-SE"/>
              <a:t>i helgrupp.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sv-SE" b="1"/>
              <a:t>Stöd</a:t>
            </a:r>
            <a:r>
              <a:rPr lang="sv-SE"/>
              <a:t> för den gemensamma diskussionen finns på sista sidorna.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13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B10050-F362-EDE1-56EB-13A8E7A5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48" y="-703186"/>
            <a:ext cx="9000434" cy="399427"/>
          </a:xfrm>
        </p:spPr>
        <p:txBody>
          <a:bodyPr/>
          <a:lstStyle/>
          <a:p>
            <a:r>
              <a:rPr lang="sv-SE">
                <a:solidFill>
                  <a:schemeClr val="bg2"/>
                </a:solidFill>
              </a:rPr>
              <a:t>Film om social hållbarhet inom bygg</a:t>
            </a:r>
          </a:p>
        </p:txBody>
      </p:sp>
      <p:pic>
        <p:nvPicPr>
          <p:cNvPr id="6" name="Onlinemedia 5" title="Social hållbarhet genom byggupphanding">
            <a:hlinkClick r:id="" action="ppaction://media"/>
            <a:extLst>
              <a:ext uri="{FF2B5EF4-FFF2-40B4-BE49-F238E27FC236}">
                <a16:creationId xmlns:a16="http://schemas.microsoft.com/office/drawing/2014/main" id="{7746A7F2-B200-CA5F-06A4-D5D8EFE8D6DE}"/>
              </a:ext>
            </a:extLst>
          </p:cNvPr>
          <p:cNvPicPr>
            <a:picLocks noGrp="1" noRot="1" noChangeAspect="1"/>
          </p:cNvPicPr>
          <p:nvPr>
            <p:ph sz="quarter" idx="1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839" y="122787"/>
            <a:ext cx="11704321" cy="66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9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A089C3-74DC-8E97-FD84-6C823C67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Diskussionsfrågor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BB1DAE-C36D-9829-7294-63579CD919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999" y="1836000"/>
            <a:ext cx="9073651" cy="4284661"/>
          </a:xfrm>
        </p:spPr>
        <p:txBody>
          <a:bodyPr/>
          <a:lstStyle/>
          <a:p>
            <a:r>
              <a:rPr lang="sv-SE"/>
              <a:t>Känner vi igen </a:t>
            </a:r>
            <a:r>
              <a:rPr lang="sv-SE" b="1"/>
              <a:t>situationerna</a:t>
            </a:r>
            <a:r>
              <a:rPr lang="sv-SE"/>
              <a:t> som beskrivs i filmen? </a:t>
            </a:r>
          </a:p>
          <a:p>
            <a:pPr lvl="1"/>
            <a:r>
              <a:rPr lang="sv-SE"/>
              <a:t>Vilka/vilka inte? Ge exempel.</a:t>
            </a:r>
          </a:p>
          <a:p>
            <a:r>
              <a:rPr lang="sv-SE"/>
              <a:t>Vilka </a:t>
            </a:r>
            <a:r>
              <a:rPr lang="sv-SE" b="1"/>
              <a:t>risker </a:t>
            </a:r>
            <a:r>
              <a:rPr lang="sv-SE"/>
              <a:t>kopplade till social hänsyn har vi i våra byggupphandlingar? </a:t>
            </a:r>
          </a:p>
          <a:p>
            <a:pPr lvl="1"/>
            <a:r>
              <a:rPr lang="sv-SE"/>
              <a:t>Tänk brett, bland annat ojämlikhet, oskäliga arbetsvillkor, ojämställdhet, diskriminering, rasism, otillgänglighet, arbetslivskriminalitet.</a:t>
            </a:r>
          </a:p>
          <a:p>
            <a:r>
              <a:rPr lang="sv-SE"/>
              <a:t>Hur jobbar vi med de här frågorna </a:t>
            </a:r>
            <a:r>
              <a:rPr lang="sv-SE" b="1"/>
              <a:t>idag</a:t>
            </a:r>
            <a:r>
              <a:rPr lang="sv-SE"/>
              <a:t>? Vem/vilka </a:t>
            </a:r>
            <a:r>
              <a:rPr lang="sv-SE" b="1"/>
              <a:t>ansvarar</a:t>
            </a:r>
            <a:r>
              <a:rPr lang="sv-SE"/>
              <a:t>?</a:t>
            </a:r>
          </a:p>
          <a:p>
            <a:r>
              <a:rPr lang="sv-SE"/>
              <a:t>Är det </a:t>
            </a:r>
            <a:r>
              <a:rPr lang="sv-SE" b="1"/>
              <a:t>viktigt att diskutera </a:t>
            </a:r>
            <a:r>
              <a:rPr lang="sv-SE"/>
              <a:t>de här frågorna i vår organisation?</a:t>
            </a:r>
          </a:p>
          <a:p>
            <a:pPr lvl="1"/>
            <a:r>
              <a:rPr lang="sv-SE"/>
              <a:t>Varför/varför inte?</a:t>
            </a:r>
          </a:p>
          <a:p>
            <a:r>
              <a:rPr lang="sv-SE"/>
              <a:t>Vilka </a:t>
            </a:r>
            <a:r>
              <a:rPr lang="sv-SE" b="1"/>
              <a:t>förbättringsmöjligheter</a:t>
            </a:r>
            <a:r>
              <a:rPr lang="sv-SE"/>
              <a:t> har vi? </a:t>
            </a:r>
          </a:p>
          <a:p>
            <a:pPr lvl="1"/>
            <a:r>
              <a:rPr lang="sv-SE"/>
              <a:t>Vad skulle vi behöva göra</a:t>
            </a:r>
            <a:r>
              <a:rPr lang="sv-SE" b="1"/>
              <a:t> </a:t>
            </a:r>
            <a:r>
              <a:rPr lang="sv-SE"/>
              <a:t>för att komma till rätta med problemen?</a:t>
            </a:r>
          </a:p>
          <a:p>
            <a:pPr lvl="1"/>
            <a:r>
              <a:rPr lang="sv-SE"/>
              <a:t>Vilka bör engageras? Hur ska vi sprida information?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955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4D2C57-AEBD-87D1-51E2-51E6D4C6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54800"/>
            <a:ext cx="9000434" cy="3994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700"/>
              <a:t>Stöd till den som håller i diskussionen</a:t>
            </a:r>
          </a:p>
        </p:txBody>
      </p:sp>
      <p:graphicFrame>
        <p:nvGraphicFramePr>
          <p:cNvPr id="5" name="Platshållare för text 2">
            <a:extLst>
              <a:ext uri="{FF2B5EF4-FFF2-40B4-BE49-F238E27FC236}">
                <a16:creationId xmlns:a16="http://schemas.microsoft.com/office/drawing/2014/main" id="{E5D02744-D71D-D21F-D78B-5A7C600E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615400"/>
              </p:ext>
            </p:extLst>
          </p:nvPr>
        </p:nvGraphicFramePr>
        <p:xfrm>
          <a:off x="1080000" y="1454227"/>
          <a:ext cx="10502400" cy="504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48F86721-F6B2-DB8F-9B4F-F94BD9B34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56043" y="1711726"/>
            <a:ext cx="0" cy="7429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F1250987-3751-E20F-2406-9B6436D3E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56043" y="3045675"/>
            <a:ext cx="0" cy="7429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DEA08670-0A24-690E-61C6-CABC112E0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56043" y="4368865"/>
            <a:ext cx="0" cy="7429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522E2D0E-74B0-1D7E-FCB0-2ECE1781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56043" y="5670540"/>
            <a:ext cx="0" cy="7429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9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CA469E-1D41-7B68-FE45-0A15EA7E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Prioritering av risker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A1608F-37E1-BFC0-E3E8-C35D21E681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999" y="1592264"/>
            <a:ext cx="9121276" cy="4528398"/>
          </a:xfrm>
        </p:spPr>
        <p:txBody>
          <a:bodyPr/>
          <a:lstStyle/>
          <a:p>
            <a:r>
              <a:rPr lang="sv-SE"/>
              <a:t>En </a:t>
            </a:r>
            <a:r>
              <a:rPr lang="sv-SE" b="1"/>
              <a:t>riskanalys</a:t>
            </a:r>
            <a:r>
              <a:rPr lang="sv-SE"/>
              <a:t> går i grunden ut på att besvara följande frågor:</a:t>
            </a:r>
          </a:p>
          <a:p>
            <a:pPr lvl="1"/>
            <a:r>
              <a:rPr lang="sv-SE"/>
              <a:t>Vad kan hända? </a:t>
            </a:r>
          </a:p>
          <a:p>
            <a:pPr lvl="1"/>
            <a:r>
              <a:rPr lang="sv-SE"/>
              <a:t>Vad blir konsekvenserna om händelsen inträffar? </a:t>
            </a:r>
          </a:p>
          <a:p>
            <a:pPr lvl="1"/>
            <a:r>
              <a:rPr lang="sv-SE"/>
              <a:t>Hur sannolikt är det att det inträffar? </a:t>
            </a:r>
          </a:p>
          <a:p>
            <a:r>
              <a:rPr lang="sv-SE"/>
              <a:t>Det första steget är att </a:t>
            </a:r>
            <a:r>
              <a:rPr lang="sv-SE" b="1"/>
              <a:t>identifiera</a:t>
            </a:r>
            <a:r>
              <a:rPr lang="sv-SE"/>
              <a:t> riskerna. Det har ni börjat med i de gemensamma diskussionerna.</a:t>
            </a:r>
          </a:p>
          <a:p>
            <a:r>
              <a:rPr lang="sv-SE"/>
              <a:t>Utifrån en skala </a:t>
            </a:r>
            <a:r>
              <a:rPr lang="sv-SE" b="1"/>
              <a:t>rankas</a:t>
            </a:r>
            <a:r>
              <a:rPr lang="sv-SE"/>
              <a:t> sedan </a:t>
            </a:r>
            <a:r>
              <a:rPr lang="sv-SE" b="1"/>
              <a:t>sannolikheten</a:t>
            </a:r>
            <a:r>
              <a:rPr lang="sv-SE"/>
              <a:t> för att en risk inträffar och hur stora </a:t>
            </a:r>
            <a:r>
              <a:rPr lang="sv-SE" b="1"/>
              <a:t>konsekvenser</a:t>
            </a:r>
            <a:r>
              <a:rPr lang="sv-SE"/>
              <a:t> det skulle kunna ge. </a:t>
            </a:r>
          </a:p>
          <a:p>
            <a:r>
              <a:rPr lang="sv-SE"/>
              <a:t>Slutligen </a:t>
            </a:r>
            <a:r>
              <a:rPr lang="sv-SE" b="1"/>
              <a:t>väger ni samman sannolikheten och konsekvensen </a:t>
            </a:r>
            <a:r>
              <a:rPr lang="sv-SE"/>
              <a:t>för att kunna placera in risken i en matris.</a:t>
            </a:r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09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E6B7C5-E9F9-F002-F693-27F4B82F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Riskmatris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3E1797F-CC85-C120-C510-DE4A298E3B36}"/>
              </a:ext>
            </a:extLst>
          </p:cNvPr>
          <p:cNvSpPr txBox="1"/>
          <p:nvPr/>
        </p:nvSpPr>
        <p:spPr>
          <a:xfrm rot="16200000">
            <a:off x="-1608101" y="2682398"/>
            <a:ext cx="39369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b="1"/>
              <a:t>RISK SANNOLIKHET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AC0A9A0-35CA-ACFB-1832-16554CB36353}"/>
              </a:ext>
            </a:extLst>
          </p:cNvPr>
          <p:cNvSpPr txBox="1"/>
          <p:nvPr/>
        </p:nvSpPr>
        <p:spPr>
          <a:xfrm rot="16200000">
            <a:off x="-1238767" y="3396734"/>
            <a:ext cx="39369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b="1"/>
              <a:t>LÅG          	MEDIUM		HÖG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F467CA24-0654-FAFE-9A35-886268C355C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48654386"/>
              </p:ext>
            </p:extLst>
          </p:nvPr>
        </p:nvGraphicFramePr>
        <p:xfrm>
          <a:off x="1079500" y="1612901"/>
          <a:ext cx="10198101" cy="3936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9367">
                  <a:extLst>
                    <a:ext uri="{9D8B030D-6E8A-4147-A177-3AD203B41FA5}">
                      <a16:colId xmlns:a16="http://schemas.microsoft.com/office/drawing/2014/main" val="4199646032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3854128667"/>
                    </a:ext>
                  </a:extLst>
                </a:gridCol>
                <a:gridCol w="3399367">
                  <a:extLst>
                    <a:ext uri="{9D8B030D-6E8A-4147-A177-3AD203B41FA5}">
                      <a16:colId xmlns:a16="http://schemas.microsoft.com/office/drawing/2014/main" val="1114513051"/>
                    </a:ext>
                  </a:extLst>
                </a:gridCol>
              </a:tblGrid>
              <a:tr h="1312333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176625"/>
                  </a:ext>
                </a:extLst>
              </a:tr>
              <a:tr h="1312333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02813"/>
                  </a:ext>
                </a:extLst>
              </a:tr>
              <a:tr h="1312333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401760"/>
                  </a:ext>
                </a:extLst>
              </a:tr>
            </a:tbl>
          </a:graphicData>
        </a:graphic>
      </p:graphicFrame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F41078C5-C91B-0541-9405-009573BE9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5423"/>
              </p:ext>
            </p:extLst>
          </p:nvPr>
        </p:nvGraphicFramePr>
        <p:xfrm>
          <a:off x="1079500" y="5892723"/>
          <a:ext cx="10172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428817822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557945151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1954893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chemeClr val="tx1"/>
                          </a:solidFill>
                        </a:rPr>
                        <a:t>LÅG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chemeClr val="tx1"/>
                          </a:solidFill>
                        </a:rPr>
                        <a:t>HÖG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038589"/>
                  </a:ext>
                </a:extLst>
              </a:tr>
            </a:tbl>
          </a:graphicData>
        </a:graphic>
      </p:graphicFrame>
      <p:graphicFrame>
        <p:nvGraphicFramePr>
          <p:cNvPr id="10" name="Tabell 10">
            <a:extLst>
              <a:ext uri="{FF2B5EF4-FFF2-40B4-BE49-F238E27FC236}">
                <a16:creationId xmlns:a16="http://schemas.microsoft.com/office/drawing/2014/main" id="{4C00E9C9-3A09-EA18-BA22-215B205E5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31291"/>
              </p:ext>
            </p:extLst>
          </p:nvPr>
        </p:nvGraphicFramePr>
        <p:xfrm>
          <a:off x="2032000" y="64209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937874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>
                          <a:solidFill>
                            <a:schemeClr val="tx1"/>
                          </a:solidFill>
                        </a:rPr>
                        <a:t>RISK KONSEKVENS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69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74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448FF-0696-0D52-A9C4-9B9A1FB8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54800"/>
            <a:ext cx="9000434" cy="3994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700"/>
              <a:t>Mall för genomförande 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12BA7706-B57C-57FD-6617-012E1B143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333544"/>
              </p:ext>
            </p:extLst>
          </p:nvPr>
        </p:nvGraphicFramePr>
        <p:xfrm>
          <a:off x="1080000" y="1615440"/>
          <a:ext cx="10146801" cy="461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400">
                  <a:extLst>
                    <a:ext uri="{9D8B030D-6E8A-4147-A177-3AD203B41FA5}">
                      <a16:colId xmlns:a16="http://schemas.microsoft.com/office/drawing/2014/main" val="343377683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210124125"/>
                    </a:ext>
                  </a:extLst>
                </a:gridCol>
                <a:gridCol w="1968324">
                  <a:extLst>
                    <a:ext uri="{9D8B030D-6E8A-4147-A177-3AD203B41FA5}">
                      <a16:colId xmlns:a16="http://schemas.microsoft.com/office/drawing/2014/main" val="229738759"/>
                    </a:ext>
                  </a:extLst>
                </a:gridCol>
                <a:gridCol w="1473376">
                  <a:extLst>
                    <a:ext uri="{9D8B030D-6E8A-4147-A177-3AD203B41FA5}">
                      <a16:colId xmlns:a16="http://schemas.microsoft.com/office/drawing/2014/main" val="2036456410"/>
                    </a:ext>
                  </a:extLst>
                </a:gridCol>
                <a:gridCol w="1689101">
                  <a:extLst>
                    <a:ext uri="{9D8B030D-6E8A-4147-A177-3AD203B41FA5}">
                      <a16:colId xmlns:a16="http://schemas.microsoft.com/office/drawing/2014/main" val="2382482614"/>
                    </a:ext>
                  </a:extLst>
                </a:gridCol>
              </a:tblGrid>
              <a:tr h="738408">
                <a:tc>
                  <a:txBody>
                    <a:bodyPr/>
                    <a:lstStyle/>
                    <a:p>
                      <a:r>
                        <a:rPr lang="sv-SE" sz="2200" b="1" cap="none" spc="0">
                          <a:solidFill>
                            <a:schemeClr val="bg2"/>
                          </a:solidFill>
                        </a:rPr>
                        <a:t>Risk</a:t>
                      </a:r>
                    </a:p>
                  </a:txBody>
                  <a:tcPr marL="135701" marR="112455" marT="104385" marB="104385" anchor="ctr"/>
                </a:tc>
                <a:tc>
                  <a:txBody>
                    <a:bodyPr/>
                    <a:lstStyle/>
                    <a:p>
                      <a:r>
                        <a:rPr lang="sv-SE" sz="2200" b="1" cap="none" spc="0">
                          <a:solidFill>
                            <a:schemeClr val="bg2"/>
                          </a:solidFill>
                        </a:rPr>
                        <a:t>Åtgärd</a:t>
                      </a:r>
                    </a:p>
                  </a:txBody>
                  <a:tcPr marL="135701" marR="112455" marT="104385" marB="104385" anchor="ctr"/>
                </a:tc>
                <a:tc>
                  <a:txBody>
                    <a:bodyPr/>
                    <a:lstStyle/>
                    <a:p>
                      <a:r>
                        <a:rPr lang="sv-SE" sz="2200" b="1" cap="none" spc="0">
                          <a:solidFill>
                            <a:schemeClr val="bg2"/>
                          </a:solidFill>
                        </a:rPr>
                        <a:t>Ansvarig</a:t>
                      </a:r>
                    </a:p>
                  </a:txBody>
                  <a:tcPr marL="135701" marR="112455" marT="104385" marB="104385" anchor="ctr"/>
                </a:tc>
                <a:tc>
                  <a:txBody>
                    <a:bodyPr/>
                    <a:lstStyle/>
                    <a:p>
                      <a:r>
                        <a:rPr lang="sv-SE" sz="2200" b="1" cap="none" spc="0">
                          <a:solidFill>
                            <a:schemeClr val="bg2"/>
                          </a:solidFill>
                        </a:rPr>
                        <a:t>Datum</a:t>
                      </a:r>
                      <a:br>
                        <a:rPr lang="sv-SE" sz="2200" b="1" cap="none" spc="0">
                          <a:solidFill>
                            <a:schemeClr val="bg2"/>
                          </a:solidFill>
                        </a:rPr>
                      </a:br>
                      <a:r>
                        <a:rPr lang="sv-SE" sz="2200" b="1" cap="none" spc="0">
                          <a:solidFill>
                            <a:schemeClr val="bg2"/>
                          </a:solidFill>
                        </a:rPr>
                        <a:t>åtgärd</a:t>
                      </a:r>
                    </a:p>
                  </a:txBody>
                  <a:tcPr marL="135701" marR="112455" marT="104385" marB="104385" anchor="ctr"/>
                </a:tc>
                <a:tc>
                  <a:txBody>
                    <a:bodyPr/>
                    <a:lstStyle/>
                    <a:p>
                      <a:r>
                        <a:rPr lang="sv-SE" sz="2200" b="1" cap="none" spc="0">
                          <a:solidFill>
                            <a:schemeClr val="bg2"/>
                          </a:solidFill>
                        </a:rPr>
                        <a:t>Datum uppföljning</a:t>
                      </a:r>
                    </a:p>
                  </a:txBody>
                  <a:tcPr marL="135701" marR="112455" marT="104385" marB="104385" anchor="ctr"/>
                </a:tc>
                <a:extLst>
                  <a:ext uri="{0D108BD9-81ED-4DB2-BD59-A6C34878D82A}">
                    <a16:rowId xmlns:a16="http://schemas.microsoft.com/office/drawing/2014/main" val="1060014901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extLst>
                  <a:ext uri="{0D108BD9-81ED-4DB2-BD59-A6C34878D82A}">
                    <a16:rowId xmlns:a16="http://schemas.microsoft.com/office/drawing/2014/main" val="1049142893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extLst>
                  <a:ext uri="{0D108BD9-81ED-4DB2-BD59-A6C34878D82A}">
                    <a16:rowId xmlns:a16="http://schemas.microsoft.com/office/drawing/2014/main" val="3454012963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extLst>
                  <a:ext uri="{0D108BD9-81ED-4DB2-BD59-A6C34878D82A}">
                    <a16:rowId xmlns:a16="http://schemas.microsoft.com/office/drawing/2014/main" val="660515159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extLst>
                  <a:ext uri="{0D108BD9-81ED-4DB2-BD59-A6C34878D82A}">
                    <a16:rowId xmlns:a16="http://schemas.microsoft.com/office/drawing/2014/main" val="2874110905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extLst>
                  <a:ext uri="{0D108BD9-81ED-4DB2-BD59-A6C34878D82A}">
                    <a16:rowId xmlns:a16="http://schemas.microsoft.com/office/drawing/2014/main" val="207087951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extLst>
                  <a:ext uri="{0D108BD9-81ED-4DB2-BD59-A6C34878D82A}">
                    <a16:rowId xmlns:a16="http://schemas.microsoft.com/office/drawing/2014/main" val="2647665411"/>
                  </a:ext>
                </a:extLst>
              </a:tr>
              <a:tr h="534069"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tc>
                  <a:txBody>
                    <a:bodyPr/>
                    <a:lstStyle/>
                    <a:p>
                      <a:endParaRPr lang="sv-SE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5701" marR="112455" marT="104385" marB="104385"/>
                </a:tc>
                <a:extLst>
                  <a:ext uri="{0D108BD9-81ED-4DB2-BD59-A6C34878D82A}">
                    <a16:rowId xmlns:a16="http://schemas.microsoft.com/office/drawing/2014/main" val="3362787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768105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er för UHM">
  <a:themeElements>
    <a:clrScheme name="UHM">
      <a:dk1>
        <a:sysClr val="windowText" lastClr="000000"/>
      </a:dk1>
      <a:lt1>
        <a:sysClr val="window" lastClr="FFFFFF"/>
      </a:lt1>
      <a:dk2>
        <a:srgbClr val="6B2879"/>
      </a:dk2>
      <a:lt2>
        <a:srgbClr val="FFFFFF"/>
      </a:lt2>
      <a:accent1>
        <a:srgbClr val="6B2879"/>
      </a:accent1>
      <a:accent2>
        <a:srgbClr val="008A2B"/>
      </a:accent2>
      <a:accent3>
        <a:srgbClr val="89B241"/>
      </a:accent3>
      <a:accent4>
        <a:srgbClr val="00636A"/>
      </a:accent4>
      <a:accent5>
        <a:srgbClr val="E05B27"/>
      </a:accent5>
      <a:accent6>
        <a:srgbClr val="DD2879"/>
      </a:accent6>
      <a:hlink>
        <a:srgbClr val="0000FF"/>
      </a:hlink>
      <a:folHlink>
        <a:srgbClr val="800080"/>
      </a:folHlink>
    </a:clrScheme>
    <a:fontScheme name="UH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6B28C58-E24C-4C5E-B0D0-8B3EA3D48C7E}" vid="{5467E9C8-2EA9-41D6-B959-F4A1788EBA1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88aa904-ebd8-4907-8612-758b7a9811d7">
      <UserInfo>
        <DisplayName>Lisa Sennström</DisplayName>
        <AccountId>219</AccountId>
        <AccountType/>
      </UserInfo>
      <UserInfo>
        <DisplayName>Lena Ceesay</DisplayName>
        <AccountId>94</AccountId>
        <AccountType/>
      </UserInfo>
      <UserInfo>
        <DisplayName>Elisabeth Merck Rasin</DisplayName>
        <AccountId>46</AccountId>
        <AccountType/>
      </UserInfo>
      <UserInfo>
        <DisplayName>Ellionor Triay Strömvall</DisplayName>
        <AccountId>80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97C846F153F74AA23CF17DAB37D268" ma:contentTypeVersion="13" ma:contentTypeDescription="Skapa ett nytt dokument." ma:contentTypeScope="" ma:versionID="a06d50772067266bad8bc9b9431b33cf">
  <xsd:schema xmlns:xsd="http://www.w3.org/2001/XMLSchema" xmlns:xs="http://www.w3.org/2001/XMLSchema" xmlns:p="http://schemas.microsoft.com/office/2006/metadata/properties" xmlns:ns2="d9b41e7a-4741-4b7d-bc4f-db99c3c80fe6" xmlns:ns3="a88aa904-ebd8-4907-8612-758b7a9811d7" targetNamespace="http://schemas.microsoft.com/office/2006/metadata/properties" ma:root="true" ma:fieldsID="d5269ba817a274d0071d4db58d6e5e65" ns2:_="" ns3:_="">
    <xsd:import namespace="d9b41e7a-4741-4b7d-bc4f-db99c3c80fe6"/>
    <xsd:import namespace="a88aa904-ebd8-4907-8612-758b7a9811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41e7a-4741-4b7d-bc4f-db99c3c80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aa904-ebd8-4907-8612-758b7a9811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F8C3C4-A5CA-4D47-BCDD-D284AFA2D917}">
  <ds:schemaRefs>
    <ds:schemaRef ds:uri="http://schemas.openxmlformats.org/package/2006/metadata/core-properties"/>
    <ds:schemaRef ds:uri="a88aa904-ebd8-4907-8612-758b7a9811d7"/>
    <ds:schemaRef ds:uri="http://purl.org/dc/elements/1.1/"/>
    <ds:schemaRef ds:uri="d9b41e7a-4741-4b7d-bc4f-db99c3c80fe6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94A191-E2E0-4260-956F-55F5E6A75C26}">
  <ds:schemaRefs>
    <ds:schemaRef ds:uri="a88aa904-ebd8-4907-8612-758b7a9811d7"/>
    <ds:schemaRef ds:uri="d9b41e7a-4741-4b7d-bc4f-db99c3c80f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81D1017-777F-4D67-BFD4-29AA728E8B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UHM_PPT-MALL_SVE</Template>
  <TotalTime>0</TotalTime>
  <Words>559</Words>
  <Application>Microsoft Office PowerPoint</Application>
  <PresentationFormat>Bredbild</PresentationFormat>
  <Paragraphs>68</Paragraphs>
  <Slides>10</Slides>
  <Notes>6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Wingdings 3</vt:lpstr>
      <vt:lpstr>Layouter för UHM</vt:lpstr>
      <vt:lpstr>Diskussionsunderlag om social hänsyn i bygg- och anläggningsupphandlingar</vt:lpstr>
      <vt:lpstr>Inledning</vt:lpstr>
      <vt:lpstr>Diskussionsunderlag</vt:lpstr>
      <vt:lpstr>Film om social hållbarhet inom bygg</vt:lpstr>
      <vt:lpstr>Diskussionsfrågor</vt:lpstr>
      <vt:lpstr>Stöd till den som håller i diskussionen</vt:lpstr>
      <vt:lpstr>Prioritering av risker</vt:lpstr>
      <vt:lpstr>Riskmatris </vt:lpstr>
      <vt:lpstr>Mall för genomförande </vt:lpstr>
      <vt:lpstr>Stöd hos Upphandlingsmyndigheten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Ellionor Triay Strömvall</dc:creator>
  <cp:keywords/>
  <dc:description/>
  <cp:lastModifiedBy>Lena Ceesay</cp:lastModifiedBy>
  <cp:revision>1</cp:revision>
  <dcterms:created xsi:type="dcterms:W3CDTF">2022-02-01T11:08:33Z</dcterms:created>
  <dcterms:modified xsi:type="dcterms:W3CDTF">2022-09-29T11:02:08Z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0x0101008397C846F153F74AA23CF17DAB37D268</vt:lpwstr>
  </property>
</Properties>
</file>