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1" r:id="rId2"/>
  </p:sldMasterIdLst>
  <p:notesMasterIdLst>
    <p:notesMasterId r:id="rId8"/>
  </p:notesMasterIdLst>
  <p:sldIdLst>
    <p:sldId id="2147478245" r:id="rId3"/>
    <p:sldId id="2147478218" r:id="rId4"/>
    <p:sldId id="2147478246" r:id="rId5"/>
    <p:sldId id="2147478247" r:id="rId6"/>
    <p:sldId id="2147478244" r:id="rId7"/>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9F0EC604-E50F-0A8E-50D9-A9B2F2B56414}" name="Michal Kasina" initials="MK" userId="S::michal.kasina@uhmynd.se::92ca6099-ace0-4d4a-90f4-2a7dff2c12aa" providerId="AD"/>
  <p188:author id="{0E518C23-C342-693B-6110-05AF2166174D}" name="Eskil Tunberg" initials="ET" userId="S::eskil.tunberg@uhmynd.se::424c7f99-d495-425f-863b-789c766ce3b7" providerId="AD"/>
  <p188:author id="{95D282CA-DDA4-F1AD-A1D1-39D3547BB3BD}" name="Elisabeth Merck Rasin" initials="EM" userId="S::elisabeth.merck_rasin@uhmynd.se::3ed960d9-71e4-465a-b9d0-e360dc7d60c9"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58"/>
  </p:normalViewPr>
  <p:slideViewPr>
    <p:cSldViewPr snapToGrid="0">
      <p:cViewPr varScale="1">
        <p:scale>
          <a:sx n="120" d="100"/>
          <a:sy n="120" d="100"/>
        </p:scale>
        <p:origin x="80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8/10/relationships/authors" Targe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03641A-0C4B-6742-B083-08989E564C70}" type="datetimeFigureOut">
              <a:rPr lang="sv-SE" smtClean="0"/>
              <a:t>2025-11-26</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0486B3-4D82-0B48-BB88-3490784F6D86}" type="slidenum">
              <a:rPr lang="sv-SE" smtClean="0"/>
              <a:t>‹#›</a:t>
            </a:fld>
            <a:endParaRPr lang="sv-SE"/>
          </a:p>
        </p:txBody>
      </p:sp>
    </p:spTree>
    <p:extLst>
      <p:ext uri="{BB962C8B-B14F-4D97-AF65-F5344CB8AC3E}">
        <p14:creationId xmlns:p14="http://schemas.microsoft.com/office/powerpoint/2010/main" val="3913340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369709-8267-075E-80AB-EDCF95F9C7DE}"/>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2E61F0F7-09BA-2E2C-CC5F-79FF8DE8431F}"/>
              </a:ext>
            </a:extLst>
          </p:cNvPr>
          <p:cNvSpPr>
            <a:spLocks noGrp="1" noRot="1" noChangeAspect="1"/>
          </p:cNvSpPr>
          <p:nvPr>
            <p:ph type="sldImg"/>
          </p:nvPr>
        </p:nvSpPr>
        <p:spPr/>
        <p:txBody>
          <a:bodyPr/>
          <a:lstStyle/>
          <a:p>
            <a:endParaRPr lang="sv-SE"/>
          </a:p>
        </p:txBody>
      </p:sp>
      <p:sp>
        <p:nvSpPr>
          <p:cNvPr id="3" name="Platshållare för anteckningar 2">
            <a:extLst>
              <a:ext uri="{FF2B5EF4-FFF2-40B4-BE49-F238E27FC236}">
                <a16:creationId xmlns:a16="http://schemas.microsoft.com/office/drawing/2014/main" id="{00CFB516-255C-FB7E-23FF-D87D4C787F9A}"/>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583AB40E-4C83-82C6-7705-80AA08C8F2F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B473DD-EFE9-BE41-8E83-32337D6D47A0}"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2292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8A8A5B-5175-F1E0-0B55-8E9BAB25E5E8}"/>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6FE61F4A-02F5-0B83-91AE-A54B334FFE6F}"/>
              </a:ext>
            </a:extLst>
          </p:cNvPr>
          <p:cNvSpPr>
            <a:spLocks noGrp="1" noRot="1" noChangeAspect="1"/>
          </p:cNvSpPr>
          <p:nvPr>
            <p:ph type="sldImg"/>
          </p:nvPr>
        </p:nvSpPr>
        <p:spPr/>
        <p:txBody>
          <a:bodyPr/>
          <a:lstStyle/>
          <a:p>
            <a:endParaRPr lang="sv-SE"/>
          </a:p>
        </p:txBody>
      </p:sp>
      <p:sp>
        <p:nvSpPr>
          <p:cNvPr id="3" name="Platshållare för anteckningar 2">
            <a:extLst>
              <a:ext uri="{FF2B5EF4-FFF2-40B4-BE49-F238E27FC236}">
                <a16:creationId xmlns:a16="http://schemas.microsoft.com/office/drawing/2014/main" id="{45D543E3-AA62-CE1B-157E-9E975D7ABCC1}"/>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1B3F1BF1-0588-1D49-1640-CB359477400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B473DD-EFE9-BE41-8E83-32337D6D47A0}"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2337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A40AB-94DE-AF6E-CBF8-04AF6C1E23C8}"/>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8F0A0D36-75D7-9594-0D60-804D6E90144B}"/>
              </a:ext>
            </a:extLst>
          </p:cNvPr>
          <p:cNvSpPr>
            <a:spLocks noGrp="1" noRot="1" noChangeAspect="1"/>
          </p:cNvSpPr>
          <p:nvPr>
            <p:ph type="sldImg"/>
          </p:nvPr>
        </p:nvSpPr>
        <p:spPr/>
        <p:txBody>
          <a:bodyPr/>
          <a:lstStyle/>
          <a:p>
            <a:endParaRPr lang="sv-SE"/>
          </a:p>
        </p:txBody>
      </p:sp>
      <p:sp>
        <p:nvSpPr>
          <p:cNvPr id="3" name="Platshållare för anteckningar 2">
            <a:extLst>
              <a:ext uri="{FF2B5EF4-FFF2-40B4-BE49-F238E27FC236}">
                <a16:creationId xmlns:a16="http://schemas.microsoft.com/office/drawing/2014/main" id="{5A0E5EAB-9B97-2B50-BED3-358A4C1E4760}"/>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CC28554E-3C42-C42D-ED78-2B707A8E916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B473DD-EFE9-BE41-8E83-32337D6D47A0}"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14043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C51AD0-2067-4BC5-5C22-D646B9BD83BD}"/>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62A3988-B4AF-8828-7644-0D64AB471AD0}"/>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351078E0-71E8-D13D-7D97-BDD31F13432F}"/>
              </a:ext>
            </a:extLst>
          </p:cNvPr>
          <p:cNvSpPr>
            <a:spLocks noGrp="1"/>
          </p:cNvSpPr>
          <p:nvPr>
            <p:ph type="body" idx="1"/>
          </p:nvPr>
        </p:nvSpPr>
        <p:spPr/>
        <p:txBody>
          <a:bodyPr/>
          <a:lstStyle/>
          <a:p>
            <a:r>
              <a:rPr lang="sv-SE" sz="1600" b="1" baseline="0" dirty="0">
                <a:ea typeface="Calibri"/>
                <a:cs typeface="Calibri"/>
              </a:rPr>
              <a:t>Till dig som presenterar:</a:t>
            </a:r>
          </a:p>
          <a:p>
            <a:r>
              <a:rPr lang="sv-SE" sz="1600" baseline="0" dirty="0">
                <a:ea typeface="Calibri"/>
                <a:cs typeface="Calibri"/>
              </a:rPr>
              <a:t>Bilden är ett exempel på ett kategorikort och dess innehåll. Använd vår mall (se länk nedan) eller skapa ett eget och fyll på med er data.</a:t>
            </a:r>
          </a:p>
          <a:p>
            <a:endParaRPr lang="sv-SE" sz="1600" baseline="0" dirty="0">
              <a:ea typeface="Calibri"/>
              <a:cs typeface="Calibri"/>
            </a:endParaRPr>
          </a:p>
          <a:p>
            <a:r>
              <a:rPr lang="sv-SE" sz="1600" b="1" baseline="0" dirty="0">
                <a:ea typeface="Calibri"/>
                <a:cs typeface="Calibri"/>
              </a:rPr>
              <a:t>Talmanus:</a:t>
            </a:r>
          </a:p>
          <a:p>
            <a:r>
              <a:rPr lang="sv-SE" sz="1600" baseline="0" dirty="0"/>
              <a:t>Här ser ni hur en inköpskategori kan beskrivas samlat i ett kategorikort.</a:t>
            </a:r>
            <a:endParaRPr lang="sv-SE" sz="1600" baseline="0" dirty="0">
              <a:ea typeface="Calibri"/>
              <a:cs typeface="Calibri"/>
            </a:endParaRPr>
          </a:p>
          <a:p>
            <a:r>
              <a:rPr lang="sv-SE" sz="1600" baseline="0" dirty="0"/>
              <a:t>Detta är ett exempel på [föreslagen pilotkategori X]. Ett sådant kategorikort kan ses som en kategoristrategi i sin enklaste form. </a:t>
            </a:r>
            <a:endParaRPr lang="sv-SE" sz="1600" baseline="0" dirty="0">
              <a:ea typeface="Calibri"/>
              <a:cs typeface="Calibri"/>
            </a:endParaRPr>
          </a:p>
          <a:p>
            <a:endParaRPr lang="sv-SE" sz="1600" baseline="0" dirty="0"/>
          </a:p>
          <a:p>
            <a:r>
              <a:rPr lang="sv-SE" sz="1600" baseline="0" dirty="0"/>
              <a:t>Vi har fyllt det med fakta vi själva kan ta fram. Ett sådant kort kan ses som en förenklad kategoristrategi. </a:t>
            </a:r>
            <a:endParaRPr lang="sv-SE" sz="1600" baseline="0" dirty="0">
              <a:ea typeface="Calibri"/>
              <a:cs typeface="Calibri"/>
            </a:endParaRPr>
          </a:p>
          <a:p>
            <a:endParaRPr lang="sv-SE" sz="1600" baseline="0" dirty="0"/>
          </a:p>
          <a:p>
            <a:r>
              <a:rPr lang="sv-SE" sz="1600" baseline="0" dirty="0"/>
              <a:t>När vi startar pilotkategorierna kan vi bygga på detta tillsammans med utsedd kategoriansvarig. Här finns mål, nyckeltal kopplade till mål för uppföljning, aktiviteter, tidplan och ansvarsfördelning, intressentanalys och intressentdialog.</a:t>
            </a:r>
          </a:p>
          <a:p>
            <a:r>
              <a:rPr lang="sv-SE" sz="1600" baseline="0" dirty="0"/>
              <a:t>Allt eftersom kan vi komplettera med mer avancerade analyser som leverantörs-och marknadsanalyser, möjlighets- och riskanalyser, prognoser och trender, allteftersom behov och önskemål för det uppstår och växer fram. </a:t>
            </a:r>
            <a:endParaRPr lang="sv-SE" sz="1600" baseline="0" dirty="0">
              <a:ea typeface="Calibri"/>
              <a:cs typeface="Calibri"/>
            </a:endParaRPr>
          </a:p>
          <a:p>
            <a:endParaRPr lang="sv-SE" sz="1600" baseline="0" dirty="0"/>
          </a:p>
          <a:p>
            <a:r>
              <a:rPr lang="sv-SE" sz="1600" baseline="0" dirty="0"/>
              <a:t>Nästa steg är alltså att utveckla det för att sätta rätt mål och identifiera de största möjligheterna och förväntningarna på arbetet i denna inköpskategori på kort och lång sikt.</a:t>
            </a:r>
            <a:endParaRPr lang="sv-SE" sz="1600" baseline="0" dirty="0">
              <a:ea typeface="Calibri" panose="020F0502020204030204"/>
              <a:cs typeface="Calibri" panose="020F0502020204030204"/>
            </a:endParaRPr>
          </a:p>
          <a:p>
            <a:r>
              <a:rPr lang="sv-SE" sz="1600" baseline="0" dirty="0"/>
              <a:t>På så sätt får vi både ett verktyg för att leda kategoriarbetet och en tydlig bild av vad vi vill uppnå.</a:t>
            </a:r>
            <a:endParaRPr lang="sv-SE" sz="1600" baseline="0" dirty="0">
              <a:ea typeface="Calibri" panose="020F0502020204030204"/>
              <a:cs typeface="Calibri" panose="020F0502020204030204"/>
            </a:endParaRPr>
          </a:p>
          <a:p>
            <a:r>
              <a:rPr lang="sv-SE" sz="1600" baseline="0" dirty="0"/>
              <a:t>Men för att lyckas krävs mer än analys. Vi behöver rätt förutsättningar för att komma igång med bland annat ett klartecken från er.</a:t>
            </a:r>
          </a:p>
          <a:p>
            <a:endParaRPr lang="sv-SE" sz="1600" baseline="0" dirty="0">
              <a:ea typeface="Calibri" panose="020F0502020204030204"/>
              <a:cs typeface="Calibri" panose="020F0502020204030204"/>
            </a:endParaRPr>
          </a:p>
          <a:p>
            <a:r>
              <a:rPr lang="sv-SE" sz="1600" b="1" baseline="0" dirty="0">
                <a:latin typeface="+mn-lt"/>
                <a:ea typeface="Calibri"/>
                <a:cs typeface="Calibri"/>
              </a:rPr>
              <a:t>Instuderingsmaterial för dig som presenterar:</a:t>
            </a:r>
          </a:p>
          <a:p>
            <a:r>
              <a:rPr lang="sv-SE" sz="1600" b="0" baseline="0" dirty="0">
                <a:latin typeface="+mn-lt"/>
                <a:ea typeface="Calibri"/>
                <a:cs typeface="Calibri"/>
              </a:rPr>
              <a:t>Länk till webben</a:t>
            </a:r>
          </a:p>
          <a:p>
            <a:endParaRPr lang="sv-SE" sz="1600" baseline="0" dirty="0">
              <a:ea typeface="Calibri" panose="020F0502020204030204"/>
              <a:cs typeface="Calibri" panose="020F0502020204030204"/>
            </a:endParaRPr>
          </a:p>
          <a:p>
            <a:endParaRPr lang="sv-SE" sz="1600" baseline="0" dirty="0"/>
          </a:p>
        </p:txBody>
      </p:sp>
      <p:sp>
        <p:nvSpPr>
          <p:cNvPr id="4" name="Platshållare för bildnummer 3">
            <a:extLst>
              <a:ext uri="{FF2B5EF4-FFF2-40B4-BE49-F238E27FC236}">
                <a16:creationId xmlns:a16="http://schemas.microsoft.com/office/drawing/2014/main" id="{FB631D8E-1B94-F457-1E7D-6DAC246C428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B473DD-EFE9-BE41-8E83-32337D6D47A0}"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989501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2D9BD9-DEBF-B29E-54AA-166D90DE914E}"/>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29BA759B-EF30-AA98-7DD1-45A0B15678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49A04575-D36B-2920-8909-4E8AFCF49140}"/>
              </a:ext>
            </a:extLst>
          </p:cNvPr>
          <p:cNvSpPr>
            <a:spLocks noGrp="1"/>
          </p:cNvSpPr>
          <p:nvPr>
            <p:ph type="dt" sz="half" idx="10"/>
          </p:nvPr>
        </p:nvSpPr>
        <p:spPr/>
        <p:txBody>
          <a:bodyPr/>
          <a:lstStyle/>
          <a:p>
            <a:fld id="{3A97CCB3-A769-EA4D-9027-D960F9913851}" type="datetimeFigureOut">
              <a:rPr lang="sv-SE" smtClean="0"/>
              <a:t>2025-11-26</a:t>
            </a:fld>
            <a:endParaRPr lang="sv-SE"/>
          </a:p>
        </p:txBody>
      </p:sp>
      <p:sp>
        <p:nvSpPr>
          <p:cNvPr id="5" name="Platshållare för sidfot 4">
            <a:extLst>
              <a:ext uri="{FF2B5EF4-FFF2-40B4-BE49-F238E27FC236}">
                <a16:creationId xmlns:a16="http://schemas.microsoft.com/office/drawing/2014/main" id="{A20CE22B-276F-4160-C3DE-FB00320F00B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021237E-C4A8-CDC0-6DBD-2C22E1B8A403}"/>
              </a:ext>
            </a:extLst>
          </p:cNvPr>
          <p:cNvSpPr>
            <a:spLocks noGrp="1"/>
          </p:cNvSpPr>
          <p:nvPr>
            <p:ph type="sldNum" sz="quarter" idx="12"/>
          </p:nvPr>
        </p:nvSpPr>
        <p:spPr/>
        <p:txBody>
          <a:bodyPr/>
          <a:lstStyle/>
          <a:p>
            <a:fld id="{A631EDF8-2D22-3B49-AF96-96E4EA843D19}" type="slidenum">
              <a:rPr lang="sv-SE" smtClean="0"/>
              <a:t>‹#›</a:t>
            </a:fld>
            <a:endParaRPr lang="sv-SE"/>
          </a:p>
        </p:txBody>
      </p:sp>
    </p:spTree>
    <p:extLst>
      <p:ext uri="{BB962C8B-B14F-4D97-AF65-F5344CB8AC3E}">
        <p14:creationId xmlns:p14="http://schemas.microsoft.com/office/powerpoint/2010/main" val="3514794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289D5CE-1E92-3E44-9B78-0D673F587715}"/>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5E8E299-9BC6-7B66-DB71-1C8306E92716}"/>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71A3566-2712-F412-E0CB-C19BC5E8CEB8}"/>
              </a:ext>
            </a:extLst>
          </p:cNvPr>
          <p:cNvSpPr>
            <a:spLocks noGrp="1"/>
          </p:cNvSpPr>
          <p:nvPr>
            <p:ph type="dt" sz="half" idx="10"/>
          </p:nvPr>
        </p:nvSpPr>
        <p:spPr/>
        <p:txBody>
          <a:bodyPr/>
          <a:lstStyle/>
          <a:p>
            <a:fld id="{3A97CCB3-A769-EA4D-9027-D960F9913851}" type="datetimeFigureOut">
              <a:rPr lang="sv-SE" smtClean="0"/>
              <a:t>2025-11-26</a:t>
            </a:fld>
            <a:endParaRPr lang="sv-SE"/>
          </a:p>
        </p:txBody>
      </p:sp>
      <p:sp>
        <p:nvSpPr>
          <p:cNvPr id="5" name="Platshållare för sidfot 4">
            <a:extLst>
              <a:ext uri="{FF2B5EF4-FFF2-40B4-BE49-F238E27FC236}">
                <a16:creationId xmlns:a16="http://schemas.microsoft.com/office/drawing/2014/main" id="{6E461196-D348-C66B-C78B-5B1494EAB3D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BE36DB6-5FB0-81C4-2709-8AE66CB4EF08}"/>
              </a:ext>
            </a:extLst>
          </p:cNvPr>
          <p:cNvSpPr>
            <a:spLocks noGrp="1"/>
          </p:cNvSpPr>
          <p:nvPr>
            <p:ph type="sldNum" sz="quarter" idx="12"/>
          </p:nvPr>
        </p:nvSpPr>
        <p:spPr/>
        <p:txBody>
          <a:bodyPr/>
          <a:lstStyle/>
          <a:p>
            <a:fld id="{A631EDF8-2D22-3B49-AF96-96E4EA843D19}" type="slidenum">
              <a:rPr lang="sv-SE" smtClean="0"/>
              <a:t>‹#›</a:t>
            </a:fld>
            <a:endParaRPr lang="sv-SE"/>
          </a:p>
        </p:txBody>
      </p:sp>
    </p:spTree>
    <p:extLst>
      <p:ext uri="{BB962C8B-B14F-4D97-AF65-F5344CB8AC3E}">
        <p14:creationId xmlns:p14="http://schemas.microsoft.com/office/powerpoint/2010/main" val="548326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10D37C43-CAA9-B5E4-6BB9-C5B3E5AF0867}"/>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468E8854-BB3E-301C-63AF-EFDC428024F9}"/>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B75DF1C-0291-B24F-B3A5-7D0F49FC97AF}"/>
              </a:ext>
            </a:extLst>
          </p:cNvPr>
          <p:cNvSpPr>
            <a:spLocks noGrp="1"/>
          </p:cNvSpPr>
          <p:nvPr>
            <p:ph type="dt" sz="half" idx="10"/>
          </p:nvPr>
        </p:nvSpPr>
        <p:spPr/>
        <p:txBody>
          <a:bodyPr/>
          <a:lstStyle/>
          <a:p>
            <a:fld id="{3A97CCB3-A769-EA4D-9027-D960F9913851}" type="datetimeFigureOut">
              <a:rPr lang="sv-SE" smtClean="0"/>
              <a:t>2025-11-26</a:t>
            </a:fld>
            <a:endParaRPr lang="sv-SE"/>
          </a:p>
        </p:txBody>
      </p:sp>
      <p:sp>
        <p:nvSpPr>
          <p:cNvPr id="5" name="Platshållare för sidfot 4">
            <a:extLst>
              <a:ext uri="{FF2B5EF4-FFF2-40B4-BE49-F238E27FC236}">
                <a16:creationId xmlns:a16="http://schemas.microsoft.com/office/drawing/2014/main" id="{211CC4B2-BFAA-ABB1-7735-24F062FBD52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4A784D2-7696-4F43-3CF3-6F8EB354B15A}"/>
              </a:ext>
            </a:extLst>
          </p:cNvPr>
          <p:cNvSpPr>
            <a:spLocks noGrp="1"/>
          </p:cNvSpPr>
          <p:nvPr>
            <p:ph type="sldNum" sz="quarter" idx="12"/>
          </p:nvPr>
        </p:nvSpPr>
        <p:spPr/>
        <p:txBody>
          <a:bodyPr/>
          <a:lstStyle/>
          <a:p>
            <a:fld id="{A631EDF8-2D22-3B49-AF96-96E4EA843D19}" type="slidenum">
              <a:rPr lang="sv-SE" smtClean="0"/>
              <a:t>‹#›</a:t>
            </a:fld>
            <a:endParaRPr lang="sv-SE"/>
          </a:p>
        </p:txBody>
      </p:sp>
    </p:spTree>
    <p:extLst>
      <p:ext uri="{BB962C8B-B14F-4D97-AF65-F5344CB8AC3E}">
        <p14:creationId xmlns:p14="http://schemas.microsoft.com/office/powerpoint/2010/main" val="32049444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Startsida med bild – Skogslandskap">
    <p:bg>
      <p:bgPr>
        <a:solidFill>
          <a:schemeClr val="bg1"/>
        </a:solidFill>
        <a:effectLst/>
      </p:bgPr>
    </p:bg>
    <p:spTree>
      <p:nvGrpSpPr>
        <p:cNvPr id="1" name=""/>
        <p:cNvGrpSpPr/>
        <p:nvPr/>
      </p:nvGrpSpPr>
      <p:grpSpPr>
        <a:xfrm>
          <a:off x="0" y="0"/>
          <a:ext cx="0" cy="0"/>
          <a:chOff x="0" y="0"/>
          <a:chExt cx="0" cy="0"/>
        </a:xfrm>
      </p:grpSpPr>
      <p:pic>
        <p:nvPicPr>
          <p:cNvPr id="9" name="Bildobjekt 8">
            <a:extLst>
              <a:ext uri="{FF2B5EF4-FFF2-40B4-BE49-F238E27FC236}">
                <a16:creationId xmlns:a16="http://schemas.microsoft.com/office/drawing/2014/main" id="{B9805600-8CBD-D690-7B6A-535CF97581C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 y="0"/>
            <a:ext cx="12192001" cy="6858000"/>
          </a:xfrm>
          <a:prstGeom prst="rect">
            <a:avLst/>
          </a:prstGeom>
        </p:spPr>
      </p:pic>
      <p:pic>
        <p:nvPicPr>
          <p:cNvPr id="2" name="Bild 1">
            <a:extLst>
              <a:ext uri="{FF2B5EF4-FFF2-40B4-BE49-F238E27FC236}">
                <a16:creationId xmlns:a16="http://schemas.microsoft.com/office/drawing/2014/main" id="{71709328-C055-88AC-656E-F18B64498F9F}"/>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20733" y="0"/>
            <a:ext cx="7171267" cy="6858000"/>
          </a:xfrm>
          <a:prstGeom prst="rect">
            <a:avLst/>
          </a:prstGeom>
        </p:spPr>
      </p:pic>
      <p:pic>
        <p:nvPicPr>
          <p:cNvPr id="3" name="Bild 2">
            <a:extLst>
              <a:ext uri="{FF2B5EF4-FFF2-40B4-BE49-F238E27FC236}">
                <a16:creationId xmlns:a16="http://schemas.microsoft.com/office/drawing/2014/main" id="{2750DA4F-9866-6FDC-8E02-8DB3243A8ECC}"/>
              </a:ext>
            </a:extLst>
          </p:cNvPr>
          <p:cNvPicPr>
            <a:picLocks noChangeAspect="1"/>
          </p:cNvPicPr>
          <p:nvPr userDrawn="1"/>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220200" y="504679"/>
            <a:ext cx="2102318" cy="750016"/>
          </a:xfrm>
          <a:prstGeom prst="rect">
            <a:avLst/>
          </a:prstGeom>
        </p:spPr>
      </p:pic>
      <p:sp>
        <p:nvSpPr>
          <p:cNvPr id="4" name="Rubrik 3">
            <a:extLst>
              <a:ext uri="{FF2B5EF4-FFF2-40B4-BE49-F238E27FC236}">
                <a16:creationId xmlns:a16="http://schemas.microsoft.com/office/drawing/2014/main" id="{F8252F80-69E4-31E9-9507-CFD980612D17}"/>
              </a:ext>
            </a:extLst>
          </p:cNvPr>
          <p:cNvSpPr>
            <a:spLocks noGrp="1"/>
          </p:cNvSpPr>
          <p:nvPr>
            <p:ph type="title" hasCustomPrompt="1"/>
          </p:nvPr>
        </p:nvSpPr>
        <p:spPr>
          <a:xfrm>
            <a:off x="6786304" y="3274290"/>
            <a:ext cx="4530983" cy="1108364"/>
          </a:xfrm>
          <a:noFill/>
        </p:spPr>
        <p:txBody>
          <a:bodyPr anchor="b" anchorCtr="0">
            <a:noAutofit/>
          </a:bodyPr>
          <a:lstStyle>
            <a:lvl1pPr algn="r">
              <a:lnSpc>
                <a:spcPct val="85000"/>
              </a:lnSpc>
              <a:defRPr sz="4200">
                <a:solidFill>
                  <a:schemeClr val="bg2"/>
                </a:solidFill>
              </a:defRPr>
            </a:lvl1pPr>
          </a:lstStyle>
          <a:p>
            <a:r>
              <a:rPr lang="sv-SE" dirty="0"/>
              <a:t>Skriv din rubrik här</a:t>
            </a:r>
          </a:p>
        </p:txBody>
      </p:sp>
      <p:sp>
        <p:nvSpPr>
          <p:cNvPr id="11" name="Platshållare för text 10">
            <a:extLst>
              <a:ext uri="{FF2B5EF4-FFF2-40B4-BE49-F238E27FC236}">
                <a16:creationId xmlns:a16="http://schemas.microsoft.com/office/drawing/2014/main" id="{6E16B042-F4FB-B107-6D2B-A40D8A8972E5}"/>
              </a:ext>
            </a:extLst>
          </p:cNvPr>
          <p:cNvSpPr>
            <a:spLocks noGrp="1"/>
          </p:cNvSpPr>
          <p:nvPr>
            <p:ph type="body" sz="quarter" idx="21" hasCustomPrompt="1"/>
          </p:nvPr>
        </p:nvSpPr>
        <p:spPr>
          <a:xfrm>
            <a:off x="6786305" y="4902337"/>
            <a:ext cx="4530983" cy="873414"/>
          </a:xfrm>
        </p:spPr>
        <p:txBody>
          <a:bodyPr>
            <a:noAutofit/>
          </a:bodyPr>
          <a:lstStyle>
            <a:lvl1pPr marL="0" indent="0" algn="r">
              <a:lnSpc>
                <a:spcPct val="80000"/>
              </a:lnSpc>
              <a:buNone/>
              <a:defRPr sz="2200">
                <a:solidFill>
                  <a:schemeClr val="bg2"/>
                </a:solidFill>
              </a:defRPr>
            </a:lvl1pPr>
          </a:lstStyle>
          <a:p>
            <a:pPr lvl="0"/>
            <a:r>
              <a:rPr lang="sv-SE" dirty="0"/>
              <a:t>Namn, titel, företag och datum</a:t>
            </a:r>
          </a:p>
        </p:txBody>
      </p:sp>
    </p:spTree>
    <p:extLst>
      <p:ext uri="{BB962C8B-B14F-4D97-AF65-F5344CB8AC3E}">
        <p14:creationId xmlns:p14="http://schemas.microsoft.com/office/powerpoint/2010/main" val="3990731136"/>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ledning">
    <p:bg>
      <p:bgPr>
        <a:solidFill>
          <a:schemeClr val="accent4">
            <a:alpha val="10000"/>
          </a:schemeClr>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D58925-794D-FDC2-86B6-3B18DBA23E38}"/>
              </a:ext>
            </a:extLst>
          </p:cNvPr>
          <p:cNvSpPr>
            <a:spLocks noGrp="1"/>
          </p:cNvSpPr>
          <p:nvPr>
            <p:ph type="title"/>
          </p:nvPr>
        </p:nvSpPr>
        <p:spPr>
          <a:xfrm>
            <a:off x="1165225" y="-1727765"/>
            <a:ext cx="9861550" cy="1680369"/>
          </a:xfrm>
        </p:spPr>
        <p:txBody>
          <a:bodyPr anchor="b"/>
          <a:lstStyle>
            <a:lvl1pPr algn="ctr">
              <a:defRPr sz="44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3A99BF86-3099-3F87-CB17-9583FB7858BC}"/>
              </a:ext>
            </a:extLst>
          </p:cNvPr>
          <p:cNvSpPr>
            <a:spLocks noGrp="1"/>
          </p:cNvSpPr>
          <p:nvPr>
            <p:ph type="body" idx="1"/>
          </p:nvPr>
        </p:nvSpPr>
        <p:spPr>
          <a:xfrm>
            <a:off x="1292225" y="1119716"/>
            <a:ext cx="9607550" cy="4381500"/>
          </a:xfrm>
        </p:spPr>
        <p:txBody>
          <a:bodyPr anchor="ctr">
            <a:noAutofit/>
          </a:bodyPr>
          <a:lstStyle>
            <a:lvl1pPr marL="0" indent="0">
              <a:lnSpc>
                <a:spcPct val="100000"/>
              </a:lnSpc>
              <a:spcBef>
                <a:spcPts val="0"/>
              </a:spcBef>
              <a:spcAft>
                <a:spcPts val="2200"/>
              </a:spcAft>
              <a:buNone/>
              <a:defRPr sz="32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7" name="Platshållare för sidfot 4">
            <a:extLst>
              <a:ext uri="{FF2B5EF4-FFF2-40B4-BE49-F238E27FC236}">
                <a16:creationId xmlns:a16="http://schemas.microsoft.com/office/drawing/2014/main" id="{45484708-C7AF-EB1A-9B7B-558E06DFECA0}"/>
              </a:ext>
            </a:extLst>
          </p:cNvPr>
          <p:cNvSpPr>
            <a:spLocks noGrp="1"/>
          </p:cNvSpPr>
          <p:nvPr>
            <p:ph type="ftr" sz="quarter" idx="3"/>
          </p:nvPr>
        </p:nvSpPr>
        <p:spPr>
          <a:xfrm>
            <a:off x="7865425" y="6291715"/>
            <a:ext cx="4114800" cy="365125"/>
          </a:xfrm>
          <a:prstGeom prst="rect">
            <a:avLst/>
          </a:prstGeom>
        </p:spPr>
        <p:txBody>
          <a:bodyPr vert="horz" lIns="91440" tIns="45720" rIns="91440" bIns="45720" rtlCol="0" anchor="ctr"/>
          <a:lstStyle>
            <a:lvl1pPr algn="r">
              <a:defRPr sz="1400">
                <a:solidFill>
                  <a:schemeClr val="accent4"/>
                </a:solidFill>
                <a:latin typeface="Corbel" panose="020B0503020204020204" pitchFamily="34" charset="0"/>
              </a:defRPr>
            </a:lvl1pPr>
          </a:lstStyle>
          <a:p>
            <a:r>
              <a:rPr lang="sv-SE"/>
              <a:t>Ledningsgrupp</a:t>
            </a:r>
            <a:endParaRPr lang="sv-SE">
              <a:solidFill>
                <a:schemeClr val="accent4"/>
              </a:solidFill>
            </a:endParaRPr>
          </a:p>
        </p:txBody>
      </p:sp>
    </p:spTree>
    <p:extLst>
      <p:ext uri="{BB962C8B-B14F-4D97-AF65-F5344CB8AC3E}">
        <p14:creationId xmlns:p14="http://schemas.microsoft.com/office/powerpoint/2010/main" val="37915918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Innehåll">
    <p:bg>
      <p:bgPr>
        <a:solidFill>
          <a:schemeClr val="accent4">
            <a:alpha val="10000"/>
          </a:schemeClr>
        </a:solidFill>
        <a:effectLst/>
      </p:bgPr>
    </p:bg>
    <p:spTree>
      <p:nvGrpSpPr>
        <p:cNvPr id="1" name=""/>
        <p:cNvGrpSpPr/>
        <p:nvPr/>
      </p:nvGrpSpPr>
      <p:grpSpPr>
        <a:xfrm>
          <a:off x="0" y="0"/>
          <a:ext cx="0" cy="0"/>
          <a:chOff x="0" y="0"/>
          <a:chExt cx="0" cy="0"/>
        </a:xfrm>
      </p:grpSpPr>
      <p:sp>
        <p:nvSpPr>
          <p:cNvPr id="4" name="Rubrik 1">
            <a:extLst>
              <a:ext uri="{FF2B5EF4-FFF2-40B4-BE49-F238E27FC236}">
                <a16:creationId xmlns:a16="http://schemas.microsoft.com/office/drawing/2014/main" id="{7FBAFD54-6034-1650-BC5C-6EEE403AABD6}"/>
              </a:ext>
            </a:extLst>
          </p:cNvPr>
          <p:cNvSpPr>
            <a:spLocks noGrp="1"/>
          </p:cNvSpPr>
          <p:nvPr>
            <p:ph type="title" hasCustomPrompt="1"/>
          </p:nvPr>
        </p:nvSpPr>
        <p:spPr>
          <a:xfrm>
            <a:off x="630832" y="615434"/>
            <a:ext cx="9180653" cy="288822"/>
          </a:xfrm>
        </p:spPr>
        <p:txBody>
          <a:bodyPr anchor="ctr"/>
          <a:lstStyle>
            <a:lvl1pPr algn="l">
              <a:defRPr sz="2400" b="0">
                <a:solidFill>
                  <a:schemeClr val="tx1"/>
                </a:solidFill>
              </a:defRPr>
            </a:lvl1pPr>
          </a:lstStyle>
          <a:p>
            <a:r>
              <a:rPr lang="sv-SE"/>
              <a:t>KLICKA HÄR FÖR ATT ÄNDRA MALL FÖR RUBRIKFORMAT</a:t>
            </a:r>
          </a:p>
        </p:txBody>
      </p:sp>
      <p:sp>
        <p:nvSpPr>
          <p:cNvPr id="3" name="Platshållare för text 3">
            <a:extLst>
              <a:ext uri="{FF2B5EF4-FFF2-40B4-BE49-F238E27FC236}">
                <a16:creationId xmlns:a16="http://schemas.microsoft.com/office/drawing/2014/main" id="{5AE7EE44-F6D2-91E1-0472-2D4E7E4AFBAF}"/>
              </a:ext>
            </a:extLst>
          </p:cNvPr>
          <p:cNvSpPr>
            <a:spLocks noGrp="1"/>
          </p:cNvSpPr>
          <p:nvPr>
            <p:ph type="body" sz="half" idx="2" hasCustomPrompt="1"/>
          </p:nvPr>
        </p:nvSpPr>
        <p:spPr>
          <a:xfrm>
            <a:off x="630832" y="1271755"/>
            <a:ext cx="10799168" cy="3860844"/>
          </a:xfrm>
        </p:spPr>
        <p:txBody>
          <a:bodyPr numCol="2">
            <a:normAutofit/>
          </a:bodyPr>
          <a:lstStyle>
            <a:lvl1pPr marL="744538" indent="-744538" algn="l">
              <a:lnSpc>
                <a:spcPct val="100000"/>
              </a:lnSpc>
              <a:spcBef>
                <a:spcPts val="0"/>
              </a:spcBef>
              <a:spcAft>
                <a:spcPts val="2000"/>
              </a:spcAft>
              <a:buClr>
                <a:schemeClr val="accent4"/>
              </a:buClr>
              <a:buSzPct val="150000"/>
              <a:buFont typeface="+mj-lt"/>
              <a:buAutoNum type="arabicPeriod"/>
              <a:tabLst/>
              <a:defRPr sz="32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err="1"/>
              <a:t>Lorem</a:t>
            </a:r>
            <a:r>
              <a:rPr lang="sv-SE"/>
              <a:t> </a:t>
            </a:r>
            <a:r>
              <a:rPr lang="sv-SE" err="1"/>
              <a:t>ipsum</a:t>
            </a:r>
            <a:r>
              <a:rPr lang="sv-SE"/>
              <a:t> </a:t>
            </a:r>
            <a:r>
              <a:rPr lang="sv-SE" err="1"/>
              <a:t>dolor</a:t>
            </a:r>
            <a:endParaRPr lang="sv-SE"/>
          </a:p>
          <a:p>
            <a:pPr lvl="0"/>
            <a:endParaRPr lang="sv-SE"/>
          </a:p>
        </p:txBody>
      </p:sp>
      <p:sp>
        <p:nvSpPr>
          <p:cNvPr id="7" name="Platshållare för sidfot 4">
            <a:extLst>
              <a:ext uri="{FF2B5EF4-FFF2-40B4-BE49-F238E27FC236}">
                <a16:creationId xmlns:a16="http://schemas.microsoft.com/office/drawing/2014/main" id="{0FF49D95-5F3F-DE26-1F3C-DC65433AA415}"/>
              </a:ext>
            </a:extLst>
          </p:cNvPr>
          <p:cNvSpPr>
            <a:spLocks noGrp="1"/>
          </p:cNvSpPr>
          <p:nvPr>
            <p:ph type="ftr" sz="quarter" idx="3"/>
          </p:nvPr>
        </p:nvSpPr>
        <p:spPr>
          <a:xfrm>
            <a:off x="7865425" y="6291715"/>
            <a:ext cx="4114800" cy="365125"/>
          </a:xfrm>
          <a:prstGeom prst="rect">
            <a:avLst/>
          </a:prstGeom>
        </p:spPr>
        <p:txBody>
          <a:bodyPr vert="horz" lIns="91440" tIns="45720" rIns="91440" bIns="45720" rtlCol="0" anchor="ctr"/>
          <a:lstStyle>
            <a:lvl1pPr algn="r">
              <a:defRPr sz="1400">
                <a:solidFill>
                  <a:schemeClr val="accent4"/>
                </a:solidFill>
                <a:latin typeface="Corbel" panose="020B0503020204020204" pitchFamily="34" charset="0"/>
              </a:defRPr>
            </a:lvl1pPr>
          </a:lstStyle>
          <a:p>
            <a:r>
              <a:rPr lang="sv-SE"/>
              <a:t>Ledningsgrupp</a:t>
            </a:r>
            <a:endParaRPr lang="sv-SE">
              <a:solidFill>
                <a:schemeClr val="accent4"/>
              </a:solidFill>
            </a:endParaRPr>
          </a:p>
        </p:txBody>
      </p:sp>
      <p:cxnSp>
        <p:nvCxnSpPr>
          <p:cNvPr id="6" name="Rak 5">
            <a:extLst>
              <a:ext uri="{FF2B5EF4-FFF2-40B4-BE49-F238E27FC236}">
                <a16:creationId xmlns:a16="http://schemas.microsoft.com/office/drawing/2014/main" id="{FB077005-BC98-32AD-A29F-860DEDB4D123}"/>
              </a:ext>
              <a:ext uri="{C183D7F6-B498-43B3-948B-1728B52AA6E4}">
                <adec:decorative xmlns:adec="http://schemas.microsoft.com/office/drawing/2017/decorative" val="1"/>
              </a:ext>
            </a:extLst>
          </p:cNvPr>
          <p:cNvCxnSpPr/>
          <p:nvPr userDrawn="1"/>
        </p:nvCxnSpPr>
        <p:spPr>
          <a:xfrm>
            <a:off x="630832" y="977900"/>
            <a:ext cx="107991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04915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Kapitelsida">
    <p:bg>
      <p:bgPr>
        <a:solidFill>
          <a:schemeClr val="accent4">
            <a:alpha val="10000"/>
          </a:schemeClr>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FA800A1-CCCE-5C04-61E1-62FF9785BC58}"/>
              </a:ext>
            </a:extLst>
          </p:cNvPr>
          <p:cNvSpPr>
            <a:spLocks noGrp="1"/>
          </p:cNvSpPr>
          <p:nvPr>
            <p:ph type="ctrTitle" hasCustomPrompt="1"/>
          </p:nvPr>
        </p:nvSpPr>
        <p:spPr>
          <a:xfrm>
            <a:off x="1049438" y="465055"/>
            <a:ext cx="10093124" cy="5264413"/>
          </a:xfrm>
        </p:spPr>
        <p:txBody>
          <a:bodyPr anchor="ctr" anchorCtr="0">
            <a:noAutofit/>
          </a:bodyPr>
          <a:lstStyle>
            <a:lvl1pPr algn="ctr">
              <a:lnSpc>
                <a:spcPts val="9000"/>
              </a:lnSpc>
              <a:defRPr sz="8000">
                <a:solidFill>
                  <a:schemeClr val="accent4"/>
                </a:solidFill>
              </a:defRPr>
            </a:lvl1pPr>
          </a:lstStyle>
          <a:p>
            <a:r>
              <a:rPr lang="sv-SE"/>
              <a:t>1.</a:t>
            </a:r>
            <a:br>
              <a:rPr lang="sv-SE"/>
            </a:br>
            <a:r>
              <a:rPr lang="sv-SE"/>
              <a:t>Klicka här för att ändra mall för rubrikformat</a:t>
            </a:r>
          </a:p>
        </p:txBody>
      </p:sp>
      <p:sp>
        <p:nvSpPr>
          <p:cNvPr id="4" name="Platshållare för sidfot 4">
            <a:extLst>
              <a:ext uri="{FF2B5EF4-FFF2-40B4-BE49-F238E27FC236}">
                <a16:creationId xmlns:a16="http://schemas.microsoft.com/office/drawing/2014/main" id="{FF152A68-254C-E8D9-D301-61D34A6EB748}"/>
              </a:ext>
            </a:extLst>
          </p:cNvPr>
          <p:cNvSpPr>
            <a:spLocks noGrp="1"/>
          </p:cNvSpPr>
          <p:nvPr>
            <p:ph type="ftr" sz="quarter" idx="3"/>
          </p:nvPr>
        </p:nvSpPr>
        <p:spPr>
          <a:xfrm>
            <a:off x="7865425" y="6291715"/>
            <a:ext cx="4114800" cy="365125"/>
          </a:xfrm>
          <a:prstGeom prst="rect">
            <a:avLst/>
          </a:prstGeom>
        </p:spPr>
        <p:txBody>
          <a:bodyPr vert="horz" lIns="91440" tIns="45720" rIns="91440" bIns="45720" rtlCol="0" anchor="ctr"/>
          <a:lstStyle>
            <a:lvl1pPr algn="r">
              <a:defRPr sz="1400">
                <a:solidFill>
                  <a:schemeClr val="accent4"/>
                </a:solidFill>
                <a:latin typeface="Corbel" panose="020B0503020204020204" pitchFamily="34" charset="0"/>
              </a:defRPr>
            </a:lvl1pPr>
          </a:lstStyle>
          <a:p>
            <a:r>
              <a:rPr lang="sv-SE"/>
              <a:t>Ledningsgrupp</a:t>
            </a:r>
            <a:endParaRPr lang="sv-SE">
              <a:solidFill>
                <a:schemeClr val="accent4"/>
              </a:solidFill>
            </a:endParaRPr>
          </a:p>
        </p:txBody>
      </p:sp>
    </p:spTree>
    <p:extLst>
      <p:ext uri="{BB962C8B-B14F-4D97-AF65-F5344CB8AC3E}">
        <p14:creationId xmlns:p14="http://schemas.microsoft.com/office/powerpoint/2010/main" val="628253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Helsida för bild, film etc.">
    <p:bg>
      <p:bgPr>
        <a:solidFill>
          <a:schemeClr val="bg1"/>
        </a:solidFill>
        <a:effectLst/>
      </p:bgPr>
    </p:bg>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F5CC42BB-D36D-0AA7-2BC0-3A9A92167D21}"/>
              </a:ext>
            </a:extLst>
          </p:cNvPr>
          <p:cNvSpPr>
            <a:spLocks noGrp="1"/>
          </p:cNvSpPr>
          <p:nvPr>
            <p:ph idx="1" hasCustomPrompt="1"/>
          </p:nvPr>
        </p:nvSpPr>
        <p:spPr>
          <a:xfrm>
            <a:off x="0" y="0"/>
            <a:ext cx="12192000" cy="6858000"/>
          </a:xfrm>
        </p:spPr>
        <p:txBody>
          <a:bodyPr anchor="ctr"/>
          <a:lstStyle>
            <a:lvl1pPr marL="0" indent="0" algn="ctr">
              <a:lnSpc>
                <a:spcPct val="100000"/>
              </a:lnSpc>
              <a:buNone/>
              <a:defRPr sz="4800">
                <a:solidFill>
                  <a:schemeClr val="accent4"/>
                </a:solidFill>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sv-SE"/>
              <a:t>Ingen text på denna mallsida</a:t>
            </a:r>
          </a:p>
        </p:txBody>
      </p:sp>
    </p:spTree>
    <p:extLst>
      <p:ext uri="{BB962C8B-B14F-4D97-AF65-F5344CB8AC3E}">
        <p14:creationId xmlns:p14="http://schemas.microsoft.com/office/powerpoint/2010/main" val="2514789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åstående/Fråga – Lila">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4CA9E5A-B191-5F90-D506-A09A6AB1E8F0}"/>
              </a:ext>
            </a:extLst>
          </p:cNvPr>
          <p:cNvSpPr>
            <a:spLocks noGrp="1"/>
          </p:cNvSpPr>
          <p:nvPr>
            <p:ph type="title"/>
          </p:nvPr>
        </p:nvSpPr>
        <p:spPr>
          <a:xfrm>
            <a:off x="1165225" y="1748631"/>
            <a:ext cx="9861550" cy="2852737"/>
          </a:xfrm>
        </p:spPr>
        <p:txBody>
          <a:bodyPr anchor="ctr"/>
          <a:lstStyle>
            <a:lvl1pPr algn="ctr">
              <a:defRPr sz="4800"/>
            </a:lvl1pPr>
          </a:lstStyle>
          <a:p>
            <a:r>
              <a:rPr lang="sv-SE"/>
              <a:t>Klicka här för att ändra mall för rubrikformat</a:t>
            </a:r>
          </a:p>
        </p:txBody>
      </p:sp>
      <p:sp>
        <p:nvSpPr>
          <p:cNvPr id="3" name="Platshållare för sidfot 4">
            <a:extLst>
              <a:ext uri="{FF2B5EF4-FFF2-40B4-BE49-F238E27FC236}">
                <a16:creationId xmlns:a16="http://schemas.microsoft.com/office/drawing/2014/main" id="{F64859D7-F97A-D4EC-0DE2-EFA0D26737D6}"/>
              </a:ext>
            </a:extLst>
          </p:cNvPr>
          <p:cNvSpPr>
            <a:spLocks noGrp="1"/>
          </p:cNvSpPr>
          <p:nvPr>
            <p:ph type="ftr" sz="quarter" idx="3"/>
          </p:nvPr>
        </p:nvSpPr>
        <p:spPr>
          <a:xfrm>
            <a:off x="7865425" y="6291715"/>
            <a:ext cx="4114800" cy="365125"/>
          </a:xfrm>
          <a:prstGeom prst="rect">
            <a:avLst/>
          </a:prstGeom>
        </p:spPr>
        <p:txBody>
          <a:bodyPr vert="horz" lIns="91440" tIns="45720" rIns="91440" bIns="45720" rtlCol="0" anchor="ctr"/>
          <a:lstStyle>
            <a:lvl1pPr algn="r">
              <a:defRPr sz="1400">
                <a:solidFill>
                  <a:schemeClr val="bg1"/>
                </a:solidFill>
                <a:latin typeface="Corbel" panose="020B0503020204020204" pitchFamily="34" charset="0"/>
              </a:defRPr>
            </a:lvl1pPr>
          </a:lstStyle>
          <a:p>
            <a:r>
              <a:rPr lang="sv-SE"/>
              <a:t>Ledningsgrupp</a:t>
            </a:r>
          </a:p>
        </p:txBody>
      </p:sp>
    </p:spTree>
    <p:extLst>
      <p:ext uri="{BB962C8B-B14F-4D97-AF65-F5344CB8AC3E}">
        <p14:creationId xmlns:p14="http://schemas.microsoft.com/office/powerpoint/2010/main" val="13616006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Påstående/Fråga – Rosa">
    <p:bg>
      <p:bgPr>
        <a:solidFill>
          <a:schemeClr val="accent4">
            <a:alpha val="10000"/>
          </a:schemeClr>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4CA9E5A-B191-5F90-D506-A09A6AB1E8F0}"/>
              </a:ext>
            </a:extLst>
          </p:cNvPr>
          <p:cNvSpPr>
            <a:spLocks noGrp="1"/>
          </p:cNvSpPr>
          <p:nvPr>
            <p:ph type="title"/>
          </p:nvPr>
        </p:nvSpPr>
        <p:spPr>
          <a:xfrm>
            <a:off x="1165225" y="1807897"/>
            <a:ext cx="9861550" cy="2852737"/>
          </a:xfrm>
        </p:spPr>
        <p:txBody>
          <a:bodyPr anchor="ctr"/>
          <a:lstStyle>
            <a:lvl1pPr algn="ctr">
              <a:defRPr sz="4800">
                <a:solidFill>
                  <a:schemeClr val="accent4"/>
                </a:solidFill>
              </a:defRPr>
            </a:lvl1pPr>
          </a:lstStyle>
          <a:p>
            <a:r>
              <a:rPr lang="sv-SE"/>
              <a:t>Klicka här för att ändra mall för rubrikformat</a:t>
            </a:r>
          </a:p>
        </p:txBody>
      </p:sp>
      <p:sp>
        <p:nvSpPr>
          <p:cNvPr id="3" name="Platshållare för sidfot 4">
            <a:extLst>
              <a:ext uri="{FF2B5EF4-FFF2-40B4-BE49-F238E27FC236}">
                <a16:creationId xmlns:a16="http://schemas.microsoft.com/office/drawing/2014/main" id="{29DB0260-34EA-9CDD-7294-F2BCEA12B7B2}"/>
              </a:ext>
            </a:extLst>
          </p:cNvPr>
          <p:cNvSpPr>
            <a:spLocks noGrp="1"/>
          </p:cNvSpPr>
          <p:nvPr>
            <p:ph type="ftr" sz="quarter" idx="3"/>
          </p:nvPr>
        </p:nvSpPr>
        <p:spPr>
          <a:xfrm>
            <a:off x="7865425" y="6291715"/>
            <a:ext cx="4114800" cy="365125"/>
          </a:xfrm>
          <a:prstGeom prst="rect">
            <a:avLst/>
          </a:prstGeom>
        </p:spPr>
        <p:txBody>
          <a:bodyPr vert="horz" lIns="91440" tIns="45720" rIns="91440" bIns="45720" rtlCol="0" anchor="ctr"/>
          <a:lstStyle>
            <a:lvl1pPr algn="r">
              <a:defRPr sz="1400">
                <a:solidFill>
                  <a:schemeClr val="accent4"/>
                </a:solidFill>
                <a:latin typeface="Corbel" panose="020B0503020204020204" pitchFamily="34" charset="0"/>
              </a:defRPr>
            </a:lvl1pPr>
          </a:lstStyle>
          <a:p>
            <a:r>
              <a:rPr lang="sv-SE"/>
              <a:t>Ledningsgrupp</a:t>
            </a:r>
            <a:endParaRPr lang="sv-SE">
              <a:solidFill>
                <a:schemeClr val="accent4"/>
              </a:solidFill>
            </a:endParaRPr>
          </a:p>
        </p:txBody>
      </p:sp>
    </p:spTree>
    <p:extLst>
      <p:ext uri="{BB962C8B-B14F-4D97-AF65-F5344CB8AC3E}">
        <p14:creationId xmlns:p14="http://schemas.microsoft.com/office/powerpoint/2010/main" val="1906997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Kortare text med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4CA9E5A-B191-5F90-D506-A09A6AB1E8F0}"/>
              </a:ext>
            </a:extLst>
          </p:cNvPr>
          <p:cNvSpPr>
            <a:spLocks noGrp="1"/>
          </p:cNvSpPr>
          <p:nvPr>
            <p:ph type="title"/>
          </p:nvPr>
        </p:nvSpPr>
        <p:spPr>
          <a:xfrm>
            <a:off x="1165225" y="1242500"/>
            <a:ext cx="9861550" cy="1680369"/>
          </a:xfrm>
        </p:spPr>
        <p:txBody>
          <a:bodyPr anchor="b"/>
          <a:lstStyle>
            <a:lvl1pPr algn="ctr">
              <a:defRPr sz="4400"/>
            </a:lvl1pPr>
          </a:lstStyle>
          <a:p>
            <a:r>
              <a:rPr lang="sv-SE"/>
              <a:t>Klicka här för att ändra mall för rubrikformat</a:t>
            </a:r>
          </a:p>
        </p:txBody>
      </p:sp>
      <p:sp>
        <p:nvSpPr>
          <p:cNvPr id="7" name="Platshållare för text 3">
            <a:extLst>
              <a:ext uri="{FF2B5EF4-FFF2-40B4-BE49-F238E27FC236}">
                <a16:creationId xmlns:a16="http://schemas.microsoft.com/office/drawing/2014/main" id="{37A5CA07-98AF-0628-474D-E95DE274BC90}"/>
              </a:ext>
            </a:extLst>
          </p:cNvPr>
          <p:cNvSpPr>
            <a:spLocks noGrp="1"/>
          </p:cNvSpPr>
          <p:nvPr>
            <p:ph type="body" sz="half" idx="2"/>
          </p:nvPr>
        </p:nvSpPr>
        <p:spPr>
          <a:xfrm>
            <a:off x="1165225" y="3259016"/>
            <a:ext cx="9861550" cy="2133600"/>
          </a:xfrm>
        </p:spPr>
        <p:txBody>
          <a:bodyPr>
            <a:normAutofit/>
          </a:bodyPr>
          <a:lstStyle>
            <a:lvl1pPr marL="0" indent="0" algn="ctr">
              <a:lnSpc>
                <a:spcPct val="100000"/>
              </a:lnSpc>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sidfot 4">
            <a:extLst>
              <a:ext uri="{FF2B5EF4-FFF2-40B4-BE49-F238E27FC236}">
                <a16:creationId xmlns:a16="http://schemas.microsoft.com/office/drawing/2014/main" id="{148F94F6-27B9-2A7E-A75F-E866EB261EC0}"/>
              </a:ext>
            </a:extLst>
          </p:cNvPr>
          <p:cNvSpPr>
            <a:spLocks noGrp="1"/>
          </p:cNvSpPr>
          <p:nvPr>
            <p:ph type="ftr" sz="quarter" idx="11"/>
          </p:nvPr>
        </p:nvSpPr>
        <p:spPr/>
        <p:txBody>
          <a:bodyPr/>
          <a:lstStyle/>
          <a:p>
            <a:r>
              <a:rPr lang="sv-SE"/>
              <a:t>Ledningsgrupp</a:t>
            </a:r>
          </a:p>
        </p:txBody>
      </p:sp>
    </p:spTree>
    <p:extLst>
      <p:ext uri="{BB962C8B-B14F-4D97-AF65-F5344CB8AC3E}">
        <p14:creationId xmlns:p14="http://schemas.microsoft.com/office/powerpoint/2010/main" val="2404701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C0FCC9A-EE82-0E03-48E3-B6C384F14F24}"/>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1990B5A-0838-45C3-C6C1-F6A1E92ABDD1}"/>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3B9B853-B531-98D4-D47D-1BB7587D71CC}"/>
              </a:ext>
            </a:extLst>
          </p:cNvPr>
          <p:cNvSpPr>
            <a:spLocks noGrp="1"/>
          </p:cNvSpPr>
          <p:nvPr>
            <p:ph type="dt" sz="half" idx="10"/>
          </p:nvPr>
        </p:nvSpPr>
        <p:spPr/>
        <p:txBody>
          <a:bodyPr/>
          <a:lstStyle/>
          <a:p>
            <a:fld id="{3A97CCB3-A769-EA4D-9027-D960F9913851}" type="datetimeFigureOut">
              <a:rPr lang="sv-SE" smtClean="0"/>
              <a:t>2025-11-26</a:t>
            </a:fld>
            <a:endParaRPr lang="sv-SE"/>
          </a:p>
        </p:txBody>
      </p:sp>
      <p:sp>
        <p:nvSpPr>
          <p:cNvPr id="5" name="Platshållare för sidfot 4">
            <a:extLst>
              <a:ext uri="{FF2B5EF4-FFF2-40B4-BE49-F238E27FC236}">
                <a16:creationId xmlns:a16="http://schemas.microsoft.com/office/drawing/2014/main" id="{795D487C-E98B-712C-020A-8A149995D3F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89FA151-37AB-48DC-A7E6-5D0AA55041DB}"/>
              </a:ext>
            </a:extLst>
          </p:cNvPr>
          <p:cNvSpPr>
            <a:spLocks noGrp="1"/>
          </p:cNvSpPr>
          <p:nvPr>
            <p:ph type="sldNum" sz="quarter" idx="12"/>
          </p:nvPr>
        </p:nvSpPr>
        <p:spPr/>
        <p:txBody>
          <a:bodyPr/>
          <a:lstStyle/>
          <a:p>
            <a:fld id="{A631EDF8-2D22-3B49-AF96-96E4EA843D19}" type="slidenum">
              <a:rPr lang="sv-SE" smtClean="0"/>
              <a:t>‹#›</a:t>
            </a:fld>
            <a:endParaRPr lang="sv-SE"/>
          </a:p>
        </p:txBody>
      </p:sp>
    </p:spTree>
    <p:extLst>
      <p:ext uri="{BB962C8B-B14F-4D97-AF65-F5344CB8AC3E}">
        <p14:creationId xmlns:p14="http://schemas.microsoft.com/office/powerpoint/2010/main" val="10705907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Platshållare för sidfot 4">
            <a:extLst>
              <a:ext uri="{FF2B5EF4-FFF2-40B4-BE49-F238E27FC236}">
                <a16:creationId xmlns:a16="http://schemas.microsoft.com/office/drawing/2014/main" id="{D223C550-A308-75AA-4601-C6E53F8A1A29}"/>
              </a:ext>
            </a:extLst>
          </p:cNvPr>
          <p:cNvSpPr>
            <a:spLocks noGrp="1"/>
          </p:cNvSpPr>
          <p:nvPr>
            <p:ph type="ftr" sz="quarter" idx="11"/>
          </p:nvPr>
        </p:nvSpPr>
        <p:spPr/>
        <p:txBody>
          <a:bodyPr/>
          <a:lstStyle/>
          <a:p>
            <a:r>
              <a:rPr lang="sv-SE"/>
              <a:t>Ledningsgrupp</a:t>
            </a:r>
          </a:p>
        </p:txBody>
      </p:sp>
      <p:sp>
        <p:nvSpPr>
          <p:cNvPr id="4" name="Platshållare för text 3">
            <a:extLst>
              <a:ext uri="{FF2B5EF4-FFF2-40B4-BE49-F238E27FC236}">
                <a16:creationId xmlns:a16="http://schemas.microsoft.com/office/drawing/2014/main" id="{775FF654-328A-B032-0A86-974587E63F79}"/>
              </a:ext>
            </a:extLst>
          </p:cNvPr>
          <p:cNvSpPr>
            <a:spLocks noGrp="1"/>
          </p:cNvSpPr>
          <p:nvPr>
            <p:ph type="body" sz="quarter" idx="12"/>
          </p:nvPr>
        </p:nvSpPr>
        <p:spPr>
          <a:xfrm>
            <a:off x="716416" y="1654174"/>
            <a:ext cx="9628423" cy="407775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9C4D46AD-1C3C-3E68-89F5-E16CEFE155FE}"/>
              </a:ext>
            </a:extLst>
          </p:cNvPr>
          <p:cNvSpPr>
            <a:spLocks noGrp="1"/>
          </p:cNvSpPr>
          <p:nvPr>
            <p:ph type="title"/>
          </p:nvPr>
        </p:nvSpPr>
        <p:spPr>
          <a:xfrm>
            <a:off x="711200" y="712256"/>
            <a:ext cx="9633639" cy="686886"/>
          </a:xfrm>
        </p:spPr>
        <p:txBody>
          <a:bodyPr/>
          <a:lstStyle>
            <a:lvl1pPr>
              <a:defRPr sz="4400"/>
            </a:lvl1pPr>
          </a:lstStyle>
          <a:p>
            <a:r>
              <a:rPr lang="sv-SE"/>
              <a:t>Klicka här för att ändra mall för rubrikformat</a:t>
            </a:r>
          </a:p>
        </p:txBody>
      </p:sp>
    </p:spTree>
    <p:extLst>
      <p:ext uri="{BB962C8B-B14F-4D97-AF65-F5344CB8AC3E}">
        <p14:creationId xmlns:p14="http://schemas.microsoft.com/office/powerpoint/2010/main" val="22021558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Lista med bild">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0F8BACB-8B8F-C550-1CC8-7B0E07384071}"/>
              </a:ext>
            </a:extLst>
          </p:cNvPr>
          <p:cNvSpPr>
            <a:spLocks noGrp="1"/>
          </p:cNvSpPr>
          <p:nvPr>
            <p:ph type="title"/>
          </p:nvPr>
        </p:nvSpPr>
        <p:spPr>
          <a:xfrm>
            <a:off x="839789" y="709669"/>
            <a:ext cx="4788501" cy="1504721"/>
          </a:xfrm>
        </p:spPr>
        <p:txBody>
          <a:bodyPr anchor="b"/>
          <a:lstStyle>
            <a:lvl1pPr>
              <a:defRPr sz="4400">
                <a:solidFill>
                  <a:schemeClr val="accent4"/>
                </a:solidFill>
              </a:defRPr>
            </a:lvl1pPr>
          </a:lstStyle>
          <a:p>
            <a:r>
              <a:rPr lang="sv-SE"/>
              <a:t>Klicka här för att ändra mall för rubrikformat</a:t>
            </a:r>
          </a:p>
        </p:txBody>
      </p:sp>
      <p:sp>
        <p:nvSpPr>
          <p:cNvPr id="3" name="Platshållare för text 3">
            <a:extLst>
              <a:ext uri="{FF2B5EF4-FFF2-40B4-BE49-F238E27FC236}">
                <a16:creationId xmlns:a16="http://schemas.microsoft.com/office/drawing/2014/main" id="{B5F7EA1A-5A49-0D68-FFCC-181D7EF2F70F}"/>
              </a:ext>
            </a:extLst>
          </p:cNvPr>
          <p:cNvSpPr>
            <a:spLocks noGrp="1"/>
          </p:cNvSpPr>
          <p:nvPr>
            <p:ph type="body" sz="quarter" idx="12"/>
          </p:nvPr>
        </p:nvSpPr>
        <p:spPr>
          <a:xfrm>
            <a:off x="839788" y="2315530"/>
            <a:ext cx="4787900" cy="341761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4" name="Platshållare för bild 2">
            <a:extLst>
              <a:ext uri="{FF2B5EF4-FFF2-40B4-BE49-F238E27FC236}">
                <a16:creationId xmlns:a16="http://schemas.microsoft.com/office/drawing/2014/main" id="{97A13854-9599-0DF2-3264-14DD78C34351}"/>
              </a:ext>
            </a:extLst>
          </p:cNvPr>
          <p:cNvSpPr>
            <a:spLocks noGrp="1"/>
          </p:cNvSpPr>
          <p:nvPr>
            <p:ph type="pic" idx="1"/>
          </p:nvPr>
        </p:nvSpPr>
        <p:spPr>
          <a:xfrm>
            <a:off x="6368393" y="0"/>
            <a:ext cx="5823607"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8" name="Platshållare för sidfot 7">
            <a:extLst>
              <a:ext uri="{FF2B5EF4-FFF2-40B4-BE49-F238E27FC236}">
                <a16:creationId xmlns:a16="http://schemas.microsoft.com/office/drawing/2014/main" id="{AC28CF0D-49EF-0392-83C7-E5C2C2298089}"/>
              </a:ext>
            </a:extLst>
          </p:cNvPr>
          <p:cNvSpPr>
            <a:spLocks noGrp="1"/>
          </p:cNvSpPr>
          <p:nvPr>
            <p:ph type="ftr" sz="quarter" idx="11"/>
          </p:nvPr>
        </p:nvSpPr>
        <p:spPr/>
        <p:txBody>
          <a:bodyPr/>
          <a:lstStyle/>
          <a:p>
            <a:r>
              <a:rPr lang="sv-SE"/>
              <a:t>Ledningsgrupp</a:t>
            </a:r>
          </a:p>
        </p:txBody>
      </p:sp>
    </p:spTree>
    <p:extLst>
      <p:ext uri="{BB962C8B-B14F-4D97-AF65-F5344CB8AC3E}">
        <p14:creationId xmlns:p14="http://schemas.microsoft.com/office/powerpoint/2010/main" val="420188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xt med bild">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0F8BACB-8B8F-C550-1CC8-7B0E07384071}"/>
              </a:ext>
            </a:extLst>
          </p:cNvPr>
          <p:cNvSpPr>
            <a:spLocks noGrp="1"/>
          </p:cNvSpPr>
          <p:nvPr>
            <p:ph type="title"/>
          </p:nvPr>
        </p:nvSpPr>
        <p:spPr>
          <a:xfrm>
            <a:off x="839789" y="709669"/>
            <a:ext cx="4788501" cy="1504721"/>
          </a:xfrm>
        </p:spPr>
        <p:txBody>
          <a:bodyPr anchor="b"/>
          <a:lstStyle>
            <a:lvl1pPr>
              <a:defRPr sz="4400">
                <a:solidFill>
                  <a:schemeClr val="accent4"/>
                </a:solidFill>
              </a:defRPr>
            </a:lvl1pPr>
          </a:lstStyle>
          <a:p>
            <a:r>
              <a:rPr lang="sv-SE"/>
              <a:t>Klicka här för att ändra mall för rubrikformat</a:t>
            </a:r>
          </a:p>
        </p:txBody>
      </p:sp>
      <p:sp>
        <p:nvSpPr>
          <p:cNvPr id="3" name="Platshållare för text 3">
            <a:extLst>
              <a:ext uri="{FF2B5EF4-FFF2-40B4-BE49-F238E27FC236}">
                <a16:creationId xmlns:a16="http://schemas.microsoft.com/office/drawing/2014/main" id="{76A038BF-438C-264D-D258-E77E9AD3014C}"/>
              </a:ext>
            </a:extLst>
          </p:cNvPr>
          <p:cNvSpPr>
            <a:spLocks noGrp="1"/>
          </p:cNvSpPr>
          <p:nvPr>
            <p:ph type="body" sz="quarter" idx="12"/>
          </p:nvPr>
        </p:nvSpPr>
        <p:spPr>
          <a:xfrm>
            <a:off x="839788" y="2315530"/>
            <a:ext cx="4787900" cy="3417613"/>
          </a:xfrm>
        </p:spPr>
        <p:txBody>
          <a:bodyPr/>
          <a:lstStyle>
            <a:lvl1pPr marL="0" indent="0">
              <a:buNone/>
              <a:defRPr>
                <a:solidFill>
                  <a:schemeClr val="tx1"/>
                </a:solidFill>
              </a:defRPr>
            </a:lvl1pPr>
            <a:lvl2pPr marL="457200" indent="0">
              <a:buNone/>
              <a:defRPr>
                <a:solidFill>
                  <a:schemeClr val="tx1"/>
                </a:solidFill>
              </a:defRPr>
            </a:lvl2pPr>
            <a:lvl3pPr marL="914400" indent="0">
              <a:buNone/>
              <a:defRPr>
                <a:solidFill>
                  <a:schemeClr val="tx1"/>
                </a:solidFill>
              </a:defRPr>
            </a:lvl3pPr>
            <a:lvl4pPr marL="1371600" indent="0">
              <a:buNone/>
              <a:defRPr>
                <a:solidFill>
                  <a:schemeClr val="tx1"/>
                </a:solidFill>
              </a:defRPr>
            </a:lvl4pPr>
            <a:lvl5pPr marL="1828800" indent="0">
              <a:buNone/>
              <a:defRPr>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bild 2">
            <a:extLst>
              <a:ext uri="{FF2B5EF4-FFF2-40B4-BE49-F238E27FC236}">
                <a16:creationId xmlns:a16="http://schemas.microsoft.com/office/drawing/2014/main" id="{4DEA494C-18C5-BF1A-2137-5CED0DCC581D}"/>
              </a:ext>
            </a:extLst>
          </p:cNvPr>
          <p:cNvSpPr>
            <a:spLocks noGrp="1"/>
          </p:cNvSpPr>
          <p:nvPr>
            <p:ph type="pic" idx="1"/>
          </p:nvPr>
        </p:nvSpPr>
        <p:spPr>
          <a:xfrm>
            <a:off x="6368393" y="0"/>
            <a:ext cx="5823607"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8" name="Platshållare för sidfot 7">
            <a:extLst>
              <a:ext uri="{FF2B5EF4-FFF2-40B4-BE49-F238E27FC236}">
                <a16:creationId xmlns:a16="http://schemas.microsoft.com/office/drawing/2014/main" id="{AC28CF0D-49EF-0392-83C7-E5C2C2298089}"/>
              </a:ext>
            </a:extLst>
          </p:cNvPr>
          <p:cNvSpPr>
            <a:spLocks noGrp="1"/>
          </p:cNvSpPr>
          <p:nvPr>
            <p:ph type="ftr" sz="quarter" idx="11"/>
          </p:nvPr>
        </p:nvSpPr>
        <p:spPr/>
        <p:txBody>
          <a:bodyPr/>
          <a:lstStyle/>
          <a:p>
            <a:r>
              <a:rPr lang="sv-SE"/>
              <a:t>Ledningsgrupp</a:t>
            </a:r>
          </a:p>
        </p:txBody>
      </p:sp>
    </p:spTree>
    <p:extLst>
      <p:ext uri="{BB962C8B-B14F-4D97-AF65-F5344CB8AC3E}">
        <p14:creationId xmlns:p14="http://schemas.microsoft.com/office/powerpoint/2010/main" val="39002218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Citat">
    <p:bg>
      <p:bgPr>
        <a:solidFill>
          <a:schemeClr val="accent4">
            <a:alpha val="10000"/>
          </a:schemeClr>
        </a:solidFill>
        <a:effectLst/>
      </p:bgPr>
    </p:bg>
    <p:spTree>
      <p:nvGrpSpPr>
        <p:cNvPr id="1" name=""/>
        <p:cNvGrpSpPr/>
        <p:nvPr/>
      </p:nvGrpSpPr>
      <p:grpSpPr>
        <a:xfrm>
          <a:off x="0" y="0"/>
          <a:ext cx="0" cy="0"/>
          <a:chOff x="0" y="0"/>
          <a:chExt cx="0" cy="0"/>
        </a:xfrm>
      </p:grpSpPr>
      <p:sp>
        <p:nvSpPr>
          <p:cNvPr id="3" name="Platshållare för text 2">
            <a:extLst>
              <a:ext uri="{FF2B5EF4-FFF2-40B4-BE49-F238E27FC236}">
                <a16:creationId xmlns:a16="http://schemas.microsoft.com/office/drawing/2014/main" id="{3A99BF86-3099-3F87-CB17-9583FB7858BC}"/>
              </a:ext>
            </a:extLst>
          </p:cNvPr>
          <p:cNvSpPr>
            <a:spLocks noGrp="1"/>
          </p:cNvSpPr>
          <p:nvPr>
            <p:ph type="body" idx="1"/>
          </p:nvPr>
        </p:nvSpPr>
        <p:spPr>
          <a:xfrm>
            <a:off x="1292225" y="1023938"/>
            <a:ext cx="9607550" cy="2728912"/>
          </a:xfrm>
        </p:spPr>
        <p:txBody>
          <a:bodyPr anchor="b">
            <a:noAutofit/>
          </a:bodyPr>
          <a:lstStyle>
            <a:lvl1pPr marL="0" indent="0" algn="ctr">
              <a:buNone/>
              <a:defRPr sz="4400" i="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2" name="Platshållare för text 2">
            <a:extLst>
              <a:ext uri="{FF2B5EF4-FFF2-40B4-BE49-F238E27FC236}">
                <a16:creationId xmlns:a16="http://schemas.microsoft.com/office/drawing/2014/main" id="{592641A7-05CA-E596-F754-B7B20CB47F59}"/>
              </a:ext>
            </a:extLst>
          </p:cNvPr>
          <p:cNvSpPr>
            <a:spLocks noGrp="1"/>
          </p:cNvSpPr>
          <p:nvPr>
            <p:ph type="body" idx="10" hasCustomPrompt="1"/>
          </p:nvPr>
        </p:nvSpPr>
        <p:spPr>
          <a:xfrm>
            <a:off x="1292225" y="3752850"/>
            <a:ext cx="9607550" cy="976313"/>
          </a:xfrm>
        </p:spPr>
        <p:txBody>
          <a:bodyPr anchor="ctr">
            <a:noAutofit/>
          </a:bodyPr>
          <a:lstStyle>
            <a:lvl1pPr marL="0" indent="0" algn="ctr">
              <a:buNone/>
              <a:defRPr sz="2400" i="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Namn Efternamn, titel</a:t>
            </a:r>
          </a:p>
        </p:txBody>
      </p:sp>
      <p:sp>
        <p:nvSpPr>
          <p:cNvPr id="4" name="Platshållare för sidfot 4">
            <a:extLst>
              <a:ext uri="{FF2B5EF4-FFF2-40B4-BE49-F238E27FC236}">
                <a16:creationId xmlns:a16="http://schemas.microsoft.com/office/drawing/2014/main" id="{D4D91AC8-A646-83F9-EBDD-5C7E2D346FB9}"/>
              </a:ext>
            </a:extLst>
          </p:cNvPr>
          <p:cNvSpPr>
            <a:spLocks noGrp="1"/>
          </p:cNvSpPr>
          <p:nvPr>
            <p:ph type="ftr" sz="quarter" idx="3"/>
          </p:nvPr>
        </p:nvSpPr>
        <p:spPr>
          <a:xfrm>
            <a:off x="7865425" y="6291715"/>
            <a:ext cx="4114800" cy="365125"/>
          </a:xfrm>
          <a:prstGeom prst="rect">
            <a:avLst/>
          </a:prstGeom>
        </p:spPr>
        <p:txBody>
          <a:bodyPr vert="horz" lIns="91440" tIns="45720" rIns="91440" bIns="45720" rtlCol="0" anchor="ctr"/>
          <a:lstStyle>
            <a:lvl1pPr algn="r">
              <a:defRPr sz="1400">
                <a:solidFill>
                  <a:schemeClr val="accent4"/>
                </a:solidFill>
                <a:latin typeface="Corbel" panose="020B0503020204020204" pitchFamily="34" charset="0"/>
              </a:defRPr>
            </a:lvl1pPr>
          </a:lstStyle>
          <a:p>
            <a:r>
              <a:rPr lang="sv-SE"/>
              <a:t>Ledningsgrupp</a:t>
            </a:r>
            <a:endParaRPr lang="sv-SE">
              <a:solidFill>
                <a:schemeClr val="accent4"/>
              </a:solidFill>
            </a:endParaRPr>
          </a:p>
        </p:txBody>
      </p:sp>
    </p:spTree>
    <p:extLst>
      <p:ext uri="{BB962C8B-B14F-4D97-AF65-F5344CB8AC3E}">
        <p14:creationId xmlns:p14="http://schemas.microsoft.com/office/powerpoint/2010/main" val="19590476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 med grafik – Lila">
    <p:spTree>
      <p:nvGrpSpPr>
        <p:cNvPr id="1" name=""/>
        <p:cNvGrpSpPr/>
        <p:nvPr/>
      </p:nvGrpSpPr>
      <p:grpSpPr>
        <a:xfrm>
          <a:off x="0" y="0"/>
          <a:ext cx="0" cy="0"/>
          <a:chOff x="0" y="0"/>
          <a:chExt cx="0" cy="0"/>
        </a:xfrm>
      </p:grpSpPr>
      <p:sp>
        <p:nvSpPr>
          <p:cNvPr id="11" name="Rubrik 1">
            <a:extLst>
              <a:ext uri="{FF2B5EF4-FFF2-40B4-BE49-F238E27FC236}">
                <a16:creationId xmlns:a16="http://schemas.microsoft.com/office/drawing/2014/main" id="{F301AB67-A3DB-A6E9-372B-333247B08535}"/>
              </a:ext>
            </a:extLst>
          </p:cNvPr>
          <p:cNvSpPr>
            <a:spLocks noGrp="1"/>
          </p:cNvSpPr>
          <p:nvPr>
            <p:ph type="title"/>
          </p:nvPr>
        </p:nvSpPr>
        <p:spPr>
          <a:xfrm>
            <a:off x="839789" y="709669"/>
            <a:ext cx="4788501" cy="1325563"/>
          </a:xfrm>
        </p:spPr>
        <p:txBody>
          <a:bodyPr/>
          <a:lstStyle>
            <a:lvl1pPr>
              <a:defRPr sz="4400">
                <a:solidFill>
                  <a:schemeClr val="bg1"/>
                </a:solidFill>
              </a:defRPr>
            </a:lvl1pPr>
          </a:lstStyle>
          <a:p>
            <a:r>
              <a:rPr lang="sv-SE"/>
              <a:t>Klicka här för att ändra mall för rubrikformat</a:t>
            </a:r>
          </a:p>
        </p:txBody>
      </p:sp>
      <p:sp>
        <p:nvSpPr>
          <p:cNvPr id="4" name="Platshållare för text 3">
            <a:extLst>
              <a:ext uri="{FF2B5EF4-FFF2-40B4-BE49-F238E27FC236}">
                <a16:creationId xmlns:a16="http://schemas.microsoft.com/office/drawing/2014/main" id="{93C4EB5D-EF41-96F2-2239-9B1464955F67}"/>
              </a:ext>
            </a:extLst>
          </p:cNvPr>
          <p:cNvSpPr>
            <a:spLocks noGrp="1"/>
          </p:cNvSpPr>
          <p:nvPr>
            <p:ph type="body" sz="quarter" idx="12"/>
          </p:nvPr>
        </p:nvSpPr>
        <p:spPr>
          <a:xfrm>
            <a:off x="839788" y="2212974"/>
            <a:ext cx="4787900" cy="369433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3" name="Platshållare för bild 2">
            <a:extLst>
              <a:ext uri="{FF2B5EF4-FFF2-40B4-BE49-F238E27FC236}">
                <a16:creationId xmlns:a16="http://schemas.microsoft.com/office/drawing/2014/main" id="{E2714690-AC50-D7B8-40B7-71BC21C9EDCA}"/>
              </a:ext>
            </a:extLst>
          </p:cNvPr>
          <p:cNvSpPr>
            <a:spLocks noGrp="1"/>
          </p:cNvSpPr>
          <p:nvPr>
            <p:ph type="pic" idx="1"/>
          </p:nvPr>
        </p:nvSpPr>
        <p:spPr>
          <a:xfrm>
            <a:off x="6368393" y="0"/>
            <a:ext cx="5823607"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9" name="Rektangel 8">
            <a:extLst>
              <a:ext uri="{FF2B5EF4-FFF2-40B4-BE49-F238E27FC236}">
                <a16:creationId xmlns:a16="http://schemas.microsoft.com/office/drawing/2014/main" id="{D28108A3-9901-1EF5-9C7B-3FC6D7D75F0B}"/>
              </a:ext>
              <a:ext uri="{C183D7F6-B498-43B3-948B-1728B52AA6E4}">
                <adec:decorative xmlns:adec="http://schemas.microsoft.com/office/drawing/2017/decorative" val="1"/>
              </a:ext>
            </a:extLst>
          </p:cNvPr>
          <p:cNvSpPr/>
          <p:nvPr userDrawn="1"/>
        </p:nvSpPr>
        <p:spPr>
          <a:xfrm>
            <a:off x="6368393" y="0"/>
            <a:ext cx="5823607"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sidfot 5">
            <a:extLst>
              <a:ext uri="{FF2B5EF4-FFF2-40B4-BE49-F238E27FC236}">
                <a16:creationId xmlns:a16="http://schemas.microsoft.com/office/drawing/2014/main" id="{21F65AB1-444A-5FA8-2041-940F55715401}"/>
              </a:ext>
            </a:extLst>
          </p:cNvPr>
          <p:cNvSpPr>
            <a:spLocks noGrp="1"/>
          </p:cNvSpPr>
          <p:nvPr>
            <p:ph type="ftr" sz="quarter" idx="11"/>
          </p:nvPr>
        </p:nvSpPr>
        <p:spPr/>
        <p:txBody>
          <a:bodyPr/>
          <a:lstStyle>
            <a:lvl1pPr>
              <a:defRPr>
                <a:solidFill>
                  <a:schemeClr val="accent4"/>
                </a:solidFill>
              </a:defRPr>
            </a:lvl1pPr>
          </a:lstStyle>
          <a:p>
            <a:r>
              <a:rPr lang="sv-SE"/>
              <a:t>Ledningsgrupp</a:t>
            </a:r>
            <a:endParaRPr lang="sv-SE">
              <a:solidFill>
                <a:schemeClr val="accent4"/>
              </a:solidFill>
            </a:endParaRPr>
          </a:p>
        </p:txBody>
      </p:sp>
    </p:spTree>
    <p:extLst>
      <p:ext uri="{BB962C8B-B14F-4D97-AF65-F5344CB8AC3E}">
        <p14:creationId xmlns:p14="http://schemas.microsoft.com/office/powerpoint/2010/main" val="3235512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478FD00-71AA-25CE-9A0C-925C7F5B4B56}"/>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B644DCFC-0F3D-1A10-B4EB-097B394E0F0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46A87824-48F5-8007-05FA-B0E29491440C}"/>
              </a:ext>
            </a:extLst>
          </p:cNvPr>
          <p:cNvSpPr>
            <a:spLocks noGrp="1"/>
          </p:cNvSpPr>
          <p:nvPr>
            <p:ph type="dt" sz="half" idx="10"/>
          </p:nvPr>
        </p:nvSpPr>
        <p:spPr/>
        <p:txBody>
          <a:bodyPr/>
          <a:lstStyle/>
          <a:p>
            <a:fld id="{3A97CCB3-A769-EA4D-9027-D960F9913851}" type="datetimeFigureOut">
              <a:rPr lang="sv-SE" smtClean="0"/>
              <a:t>2025-11-26</a:t>
            </a:fld>
            <a:endParaRPr lang="sv-SE"/>
          </a:p>
        </p:txBody>
      </p:sp>
      <p:sp>
        <p:nvSpPr>
          <p:cNvPr id="5" name="Platshållare för sidfot 4">
            <a:extLst>
              <a:ext uri="{FF2B5EF4-FFF2-40B4-BE49-F238E27FC236}">
                <a16:creationId xmlns:a16="http://schemas.microsoft.com/office/drawing/2014/main" id="{00A6ED13-08D5-A1FB-5873-5F8B7A5969F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CCC41E9-4000-90F5-F99E-F1D2877AA115}"/>
              </a:ext>
            </a:extLst>
          </p:cNvPr>
          <p:cNvSpPr>
            <a:spLocks noGrp="1"/>
          </p:cNvSpPr>
          <p:nvPr>
            <p:ph type="sldNum" sz="quarter" idx="12"/>
          </p:nvPr>
        </p:nvSpPr>
        <p:spPr/>
        <p:txBody>
          <a:bodyPr/>
          <a:lstStyle/>
          <a:p>
            <a:fld id="{A631EDF8-2D22-3B49-AF96-96E4EA843D19}" type="slidenum">
              <a:rPr lang="sv-SE" smtClean="0"/>
              <a:t>‹#›</a:t>
            </a:fld>
            <a:endParaRPr lang="sv-SE"/>
          </a:p>
        </p:txBody>
      </p:sp>
    </p:spTree>
    <p:extLst>
      <p:ext uri="{BB962C8B-B14F-4D97-AF65-F5344CB8AC3E}">
        <p14:creationId xmlns:p14="http://schemas.microsoft.com/office/powerpoint/2010/main" val="3197185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C7DA7E1-3B46-61B2-18BE-FDE7F134064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4A1A4A7-8CFE-7AB4-33E0-235048B7D916}"/>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82677AD5-D40F-6023-BB30-F413CCC5B6FA}"/>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B9028FDE-5206-60E3-3BBB-6632F73F221A}"/>
              </a:ext>
            </a:extLst>
          </p:cNvPr>
          <p:cNvSpPr>
            <a:spLocks noGrp="1"/>
          </p:cNvSpPr>
          <p:nvPr>
            <p:ph type="dt" sz="half" idx="10"/>
          </p:nvPr>
        </p:nvSpPr>
        <p:spPr/>
        <p:txBody>
          <a:bodyPr/>
          <a:lstStyle/>
          <a:p>
            <a:fld id="{3A97CCB3-A769-EA4D-9027-D960F9913851}" type="datetimeFigureOut">
              <a:rPr lang="sv-SE" smtClean="0"/>
              <a:t>2025-11-26</a:t>
            </a:fld>
            <a:endParaRPr lang="sv-SE"/>
          </a:p>
        </p:txBody>
      </p:sp>
      <p:sp>
        <p:nvSpPr>
          <p:cNvPr id="6" name="Platshållare för sidfot 5">
            <a:extLst>
              <a:ext uri="{FF2B5EF4-FFF2-40B4-BE49-F238E27FC236}">
                <a16:creationId xmlns:a16="http://schemas.microsoft.com/office/drawing/2014/main" id="{6DEC87D6-3626-E334-A84E-91E395E02BB5}"/>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8458E71-99A2-B765-B7E4-6DCD4675ED37}"/>
              </a:ext>
            </a:extLst>
          </p:cNvPr>
          <p:cNvSpPr>
            <a:spLocks noGrp="1"/>
          </p:cNvSpPr>
          <p:nvPr>
            <p:ph type="sldNum" sz="quarter" idx="12"/>
          </p:nvPr>
        </p:nvSpPr>
        <p:spPr/>
        <p:txBody>
          <a:bodyPr/>
          <a:lstStyle/>
          <a:p>
            <a:fld id="{A631EDF8-2D22-3B49-AF96-96E4EA843D19}" type="slidenum">
              <a:rPr lang="sv-SE" smtClean="0"/>
              <a:t>‹#›</a:t>
            </a:fld>
            <a:endParaRPr lang="sv-SE"/>
          </a:p>
        </p:txBody>
      </p:sp>
    </p:spTree>
    <p:extLst>
      <p:ext uri="{BB962C8B-B14F-4D97-AF65-F5344CB8AC3E}">
        <p14:creationId xmlns:p14="http://schemas.microsoft.com/office/powerpoint/2010/main" val="917665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D45501-2668-C817-0C8E-C0647C0C7C93}"/>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40DEBC05-083D-9ECA-680E-B1CDD72A93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AFAA810F-5B5F-182D-07ED-14E084DA6D9F}"/>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176C5289-4B22-28EC-89B0-C6320A5E94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F5371B0A-229D-1920-1FE1-5FCEF3B44DBD}"/>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A10DC51A-6D02-F0C6-508F-5F1C6EC68EA9}"/>
              </a:ext>
            </a:extLst>
          </p:cNvPr>
          <p:cNvSpPr>
            <a:spLocks noGrp="1"/>
          </p:cNvSpPr>
          <p:nvPr>
            <p:ph type="dt" sz="half" idx="10"/>
          </p:nvPr>
        </p:nvSpPr>
        <p:spPr/>
        <p:txBody>
          <a:bodyPr/>
          <a:lstStyle/>
          <a:p>
            <a:fld id="{3A97CCB3-A769-EA4D-9027-D960F9913851}" type="datetimeFigureOut">
              <a:rPr lang="sv-SE" smtClean="0"/>
              <a:t>2025-11-26</a:t>
            </a:fld>
            <a:endParaRPr lang="sv-SE"/>
          </a:p>
        </p:txBody>
      </p:sp>
      <p:sp>
        <p:nvSpPr>
          <p:cNvPr id="8" name="Platshållare för sidfot 7">
            <a:extLst>
              <a:ext uri="{FF2B5EF4-FFF2-40B4-BE49-F238E27FC236}">
                <a16:creationId xmlns:a16="http://schemas.microsoft.com/office/drawing/2014/main" id="{F74328C2-37E3-60A3-D1DD-ACE0E1A4231E}"/>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50220B47-19A0-D43B-B6C2-E5B917220D4E}"/>
              </a:ext>
            </a:extLst>
          </p:cNvPr>
          <p:cNvSpPr>
            <a:spLocks noGrp="1"/>
          </p:cNvSpPr>
          <p:nvPr>
            <p:ph type="sldNum" sz="quarter" idx="12"/>
          </p:nvPr>
        </p:nvSpPr>
        <p:spPr/>
        <p:txBody>
          <a:bodyPr/>
          <a:lstStyle/>
          <a:p>
            <a:fld id="{A631EDF8-2D22-3B49-AF96-96E4EA843D19}" type="slidenum">
              <a:rPr lang="sv-SE" smtClean="0"/>
              <a:t>‹#›</a:t>
            </a:fld>
            <a:endParaRPr lang="sv-SE"/>
          </a:p>
        </p:txBody>
      </p:sp>
    </p:spTree>
    <p:extLst>
      <p:ext uri="{BB962C8B-B14F-4D97-AF65-F5344CB8AC3E}">
        <p14:creationId xmlns:p14="http://schemas.microsoft.com/office/powerpoint/2010/main" val="992292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E6B21C-0507-0AD7-1DCE-73BBA6897A41}"/>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8AF79FEE-6737-739C-2437-362029E9B9AE}"/>
              </a:ext>
            </a:extLst>
          </p:cNvPr>
          <p:cNvSpPr>
            <a:spLocks noGrp="1"/>
          </p:cNvSpPr>
          <p:nvPr>
            <p:ph type="dt" sz="half" idx="10"/>
          </p:nvPr>
        </p:nvSpPr>
        <p:spPr/>
        <p:txBody>
          <a:bodyPr/>
          <a:lstStyle/>
          <a:p>
            <a:fld id="{3A97CCB3-A769-EA4D-9027-D960F9913851}" type="datetimeFigureOut">
              <a:rPr lang="sv-SE" smtClean="0"/>
              <a:t>2025-11-26</a:t>
            </a:fld>
            <a:endParaRPr lang="sv-SE"/>
          </a:p>
        </p:txBody>
      </p:sp>
      <p:sp>
        <p:nvSpPr>
          <p:cNvPr id="4" name="Platshållare för sidfot 3">
            <a:extLst>
              <a:ext uri="{FF2B5EF4-FFF2-40B4-BE49-F238E27FC236}">
                <a16:creationId xmlns:a16="http://schemas.microsoft.com/office/drawing/2014/main" id="{878987F1-3B78-9DE7-BC69-DBC846EAD92D}"/>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8BEC7177-0F98-4E55-18AF-225ADE983778}"/>
              </a:ext>
            </a:extLst>
          </p:cNvPr>
          <p:cNvSpPr>
            <a:spLocks noGrp="1"/>
          </p:cNvSpPr>
          <p:nvPr>
            <p:ph type="sldNum" sz="quarter" idx="12"/>
          </p:nvPr>
        </p:nvSpPr>
        <p:spPr/>
        <p:txBody>
          <a:bodyPr/>
          <a:lstStyle/>
          <a:p>
            <a:fld id="{A631EDF8-2D22-3B49-AF96-96E4EA843D19}" type="slidenum">
              <a:rPr lang="sv-SE" smtClean="0"/>
              <a:t>‹#›</a:t>
            </a:fld>
            <a:endParaRPr lang="sv-SE"/>
          </a:p>
        </p:txBody>
      </p:sp>
    </p:spTree>
    <p:extLst>
      <p:ext uri="{BB962C8B-B14F-4D97-AF65-F5344CB8AC3E}">
        <p14:creationId xmlns:p14="http://schemas.microsoft.com/office/powerpoint/2010/main" val="1050155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84845833-5E52-3141-26FC-E9B6CDEAF7B7}"/>
              </a:ext>
            </a:extLst>
          </p:cNvPr>
          <p:cNvSpPr>
            <a:spLocks noGrp="1"/>
          </p:cNvSpPr>
          <p:nvPr>
            <p:ph type="dt" sz="half" idx="10"/>
          </p:nvPr>
        </p:nvSpPr>
        <p:spPr/>
        <p:txBody>
          <a:bodyPr/>
          <a:lstStyle/>
          <a:p>
            <a:fld id="{3A97CCB3-A769-EA4D-9027-D960F9913851}" type="datetimeFigureOut">
              <a:rPr lang="sv-SE" smtClean="0"/>
              <a:t>2025-11-26</a:t>
            </a:fld>
            <a:endParaRPr lang="sv-SE"/>
          </a:p>
        </p:txBody>
      </p:sp>
      <p:sp>
        <p:nvSpPr>
          <p:cNvPr id="3" name="Platshållare för sidfot 2">
            <a:extLst>
              <a:ext uri="{FF2B5EF4-FFF2-40B4-BE49-F238E27FC236}">
                <a16:creationId xmlns:a16="http://schemas.microsoft.com/office/drawing/2014/main" id="{B55AF703-20EF-2657-6C61-86254CF0AAF8}"/>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31F9F27B-59C6-1FF9-6290-8DDD15FF90E6}"/>
              </a:ext>
            </a:extLst>
          </p:cNvPr>
          <p:cNvSpPr>
            <a:spLocks noGrp="1"/>
          </p:cNvSpPr>
          <p:nvPr>
            <p:ph type="sldNum" sz="quarter" idx="12"/>
          </p:nvPr>
        </p:nvSpPr>
        <p:spPr/>
        <p:txBody>
          <a:bodyPr/>
          <a:lstStyle/>
          <a:p>
            <a:fld id="{A631EDF8-2D22-3B49-AF96-96E4EA843D19}" type="slidenum">
              <a:rPr lang="sv-SE" smtClean="0"/>
              <a:t>‹#›</a:t>
            </a:fld>
            <a:endParaRPr lang="sv-SE"/>
          </a:p>
        </p:txBody>
      </p:sp>
    </p:spTree>
    <p:extLst>
      <p:ext uri="{BB962C8B-B14F-4D97-AF65-F5344CB8AC3E}">
        <p14:creationId xmlns:p14="http://schemas.microsoft.com/office/powerpoint/2010/main" val="1067067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05D19B5-038A-154D-215C-63D254F442A7}"/>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7EBDDD30-26C3-7339-73D5-35B8C823DC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04FFE37C-F66F-8295-E20F-C12B634F86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16C98ACB-EA00-63E8-7A13-C258085B71FD}"/>
              </a:ext>
            </a:extLst>
          </p:cNvPr>
          <p:cNvSpPr>
            <a:spLocks noGrp="1"/>
          </p:cNvSpPr>
          <p:nvPr>
            <p:ph type="dt" sz="half" idx="10"/>
          </p:nvPr>
        </p:nvSpPr>
        <p:spPr/>
        <p:txBody>
          <a:bodyPr/>
          <a:lstStyle/>
          <a:p>
            <a:fld id="{3A97CCB3-A769-EA4D-9027-D960F9913851}" type="datetimeFigureOut">
              <a:rPr lang="sv-SE" smtClean="0"/>
              <a:t>2025-11-26</a:t>
            </a:fld>
            <a:endParaRPr lang="sv-SE"/>
          </a:p>
        </p:txBody>
      </p:sp>
      <p:sp>
        <p:nvSpPr>
          <p:cNvPr id="6" name="Platshållare för sidfot 5">
            <a:extLst>
              <a:ext uri="{FF2B5EF4-FFF2-40B4-BE49-F238E27FC236}">
                <a16:creationId xmlns:a16="http://schemas.microsoft.com/office/drawing/2014/main" id="{94428526-4B66-028C-944D-C24982F78CFC}"/>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A35EE418-9BA1-0CA1-E279-90961F62579C}"/>
              </a:ext>
            </a:extLst>
          </p:cNvPr>
          <p:cNvSpPr>
            <a:spLocks noGrp="1"/>
          </p:cNvSpPr>
          <p:nvPr>
            <p:ph type="sldNum" sz="quarter" idx="12"/>
          </p:nvPr>
        </p:nvSpPr>
        <p:spPr/>
        <p:txBody>
          <a:bodyPr/>
          <a:lstStyle/>
          <a:p>
            <a:fld id="{A631EDF8-2D22-3B49-AF96-96E4EA843D19}" type="slidenum">
              <a:rPr lang="sv-SE" smtClean="0"/>
              <a:t>‹#›</a:t>
            </a:fld>
            <a:endParaRPr lang="sv-SE"/>
          </a:p>
        </p:txBody>
      </p:sp>
    </p:spTree>
    <p:extLst>
      <p:ext uri="{BB962C8B-B14F-4D97-AF65-F5344CB8AC3E}">
        <p14:creationId xmlns:p14="http://schemas.microsoft.com/office/powerpoint/2010/main" val="4114920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9797159-D2D6-0AF4-8EE4-A3BE5624F30C}"/>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35450EC9-3345-DF06-7084-624B417B28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0288C557-DB21-CF59-6A67-400D9C8BEA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4A620A1D-F525-CEAA-500E-F00FE185594E}"/>
              </a:ext>
            </a:extLst>
          </p:cNvPr>
          <p:cNvSpPr>
            <a:spLocks noGrp="1"/>
          </p:cNvSpPr>
          <p:nvPr>
            <p:ph type="dt" sz="half" idx="10"/>
          </p:nvPr>
        </p:nvSpPr>
        <p:spPr/>
        <p:txBody>
          <a:bodyPr/>
          <a:lstStyle/>
          <a:p>
            <a:fld id="{3A97CCB3-A769-EA4D-9027-D960F9913851}" type="datetimeFigureOut">
              <a:rPr lang="sv-SE" smtClean="0"/>
              <a:t>2025-11-26</a:t>
            </a:fld>
            <a:endParaRPr lang="sv-SE"/>
          </a:p>
        </p:txBody>
      </p:sp>
      <p:sp>
        <p:nvSpPr>
          <p:cNvPr id="6" name="Platshållare för sidfot 5">
            <a:extLst>
              <a:ext uri="{FF2B5EF4-FFF2-40B4-BE49-F238E27FC236}">
                <a16:creationId xmlns:a16="http://schemas.microsoft.com/office/drawing/2014/main" id="{AF7495FA-F038-D2B1-17A4-3BA7E6E46A0C}"/>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0861358-C5A7-9921-1364-A648E34BB944}"/>
              </a:ext>
            </a:extLst>
          </p:cNvPr>
          <p:cNvSpPr>
            <a:spLocks noGrp="1"/>
          </p:cNvSpPr>
          <p:nvPr>
            <p:ph type="sldNum" sz="quarter" idx="12"/>
          </p:nvPr>
        </p:nvSpPr>
        <p:spPr/>
        <p:txBody>
          <a:bodyPr/>
          <a:lstStyle/>
          <a:p>
            <a:fld id="{A631EDF8-2D22-3B49-AF96-96E4EA843D19}" type="slidenum">
              <a:rPr lang="sv-SE" smtClean="0"/>
              <a:t>‹#›</a:t>
            </a:fld>
            <a:endParaRPr lang="sv-SE"/>
          </a:p>
        </p:txBody>
      </p:sp>
    </p:spTree>
    <p:extLst>
      <p:ext uri="{BB962C8B-B14F-4D97-AF65-F5344CB8AC3E}">
        <p14:creationId xmlns:p14="http://schemas.microsoft.com/office/powerpoint/2010/main" val="36553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5917421B-0C5D-F7F8-5003-2C27B3C60D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37683400-C0EC-0957-57BD-1B70533BF2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5674862-E9F6-88F5-9E45-903262BC77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A97CCB3-A769-EA4D-9027-D960F9913851}" type="datetimeFigureOut">
              <a:rPr lang="sv-SE" smtClean="0"/>
              <a:t>2025-11-26</a:t>
            </a:fld>
            <a:endParaRPr lang="sv-SE"/>
          </a:p>
        </p:txBody>
      </p:sp>
      <p:sp>
        <p:nvSpPr>
          <p:cNvPr id="5" name="Platshållare för sidfot 4">
            <a:extLst>
              <a:ext uri="{FF2B5EF4-FFF2-40B4-BE49-F238E27FC236}">
                <a16:creationId xmlns:a16="http://schemas.microsoft.com/office/drawing/2014/main" id="{A37A223D-9BF3-A9C4-DA65-F5C32C5471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DD92F8FF-DCD3-885A-5680-F9C795CE72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631EDF8-2D22-3B49-AF96-96E4EA843D19}" type="slidenum">
              <a:rPr lang="sv-SE" smtClean="0"/>
              <a:t>‹#›</a:t>
            </a:fld>
            <a:endParaRPr lang="sv-SE"/>
          </a:p>
        </p:txBody>
      </p:sp>
    </p:spTree>
    <p:extLst>
      <p:ext uri="{BB962C8B-B14F-4D97-AF65-F5344CB8AC3E}">
        <p14:creationId xmlns:p14="http://schemas.microsoft.com/office/powerpoint/2010/main" val="2093080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5614C2D-C107-0744-1282-FCCC56C3EA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BC31C3A9-20C7-9914-27D6-24B40A546690}"/>
              </a:ext>
            </a:extLst>
          </p:cNvPr>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sidfot 4">
            <a:extLst>
              <a:ext uri="{FF2B5EF4-FFF2-40B4-BE49-F238E27FC236}">
                <a16:creationId xmlns:a16="http://schemas.microsoft.com/office/drawing/2014/main" id="{43472372-0105-0C9B-99B8-370BB3F7C680}"/>
              </a:ext>
            </a:extLst>
          </p:cNvPr>
          <p:cNvSpPr>
            <a:spLocks noGrp="1"/>
          </p:cNvSpPr>
          <p:nvPr>
            <p:ph type="ftr" sz="quarter" idx="3"/>
          </p:nvPr>
        </p:nvSpPr>
        <p:spPr>
          <a:xfrm>
            <a:off x="7865425" y="6291715"/>
            <a:ext cx="4114800" cy="365125"/>
          </a:xfrm>
          <a:prstGeom prst="rect">
            <a:avLst/>
          </a:prstGeom>
        </p:spPr>
        <p:txBody>
          <a:bodyPr vert="horz" lIns="91440" tIns="45720" rIns="91440" bIns="45720" rtlCol="0" anchor="ctr"/>
          <a:lstStyle>
            <a:lvl1pPr algn="r">
              <a:defRPr sz="1400">
                <a:solidFill>
                  <a:schemeClr val="bg1"/>
                </a:solidFill>
                <a:latin typeface="Corbel" panose="020B0503020204020204" pitchFamily="34" charset="0"/>
              </a:defRPr>
            </a:lvl1pPr>
          </a:lstStyle>
          <a:p>
            <a:r>
              <a:rPr lang="sv-SE"/>
              <a:t>Ledningsgrupp</a:t>
            </a:r>
          </a:p>
        </p:txBody>
      </p:sp>
    </p:spTree>
    <p:extLst>
      <p:ext uri="{BB962C8B-B14F-4D97-AF65-F5344CB8AC3E}">
        <p14:creationId xmlns:p14="http://schemas.microsoft.com/office/powerpoint/2010/main" val="276662984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sldNum="0" hdr="0" dt="0"/>
  <p:txStyles>
    <p:titleStyle>
      <a:lvl1pPr algn="l" defTabSz="914400" rtl="0" eaLnBrk="1" latinLnBrk="0" hangingPunct="1">
        <a:lnSpc>
          <a:spcPct val="90000"/>
        </a:lnSpc>
        <a:spcBef>
          <a:spcPct val="0"/>
        </a:spcBef>
        <a:buNone/>
        <a:defRPr sz="4400" b="1" i="0" kern="1200">
          <a:solidFill>
            <a:schemeClr val="bg1"/>
          </a:solidFill>
          <a:latin typeface="Corbel" panose="020B0503020204020204" pitchFamily="34" charset="0"/>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3200" kern="1200">
          <a:solidFill>
            <a:schemeClr val="bg1"/>
          </a:solidFill>
          <a:latin typeface="Corbel" panose="020B0503020204020204" pitchFamily="34" charset="0"/>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3000" kern="1200">
          <a:solidFill>
            <a:schemeClr val="bg1"/>
          </a:solidFill>
          <a:latin typeface="Corbel" panose="020B0503020204020204" pitchFamily="34" charset="0"/>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500" kern="1200">
          <a:solidFill>
            <a:schemeClr val="bg1"/>
          </a:solidFill>
          <a:latin typeface="Corbel" panose="020B0503020204020204" pitchFamily="34" charset="0"/>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2000" kern="1200">
          <a:solidFill>
            <a:schemeClr val="bg1"/>
          </a:solidFill>
          <a:latin typeface="Corbel" panose="020B0503020204020204" pitchFamily="34" charset="0"/>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2000" kern="1200">
          <a:solidFill>
            <a:schemeClr val="bg1"/>
          </a:solidFill>
          <a:latin typeface="Corbel" panose="020B05030202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3E1CD491-7B30-B76D-983F-EC893F03D336}"/>
              </a:ext>
            </a:extLst>
          </p:cNvPr>
          <p:cNvSpPr>
            <a:spLocks noGrp="1"/>
          </p:cNvSpPr>
          <p:nvPr>
            <p:ph type="title"/>
          </p:nvPr>
        </p:nvSpPr>
        <p:spPr/>
        <p:txBody>
          <a:bodyPr/>
          <a:lstStyle/>
          <a:p>
            <a:r>
              <a:rPr lang="sv-SE" b="1" dirty="0">
                <a:latin typeface="Corbel" panose="020B0503020204020204" pitchFamily="34" charset="0"/>
              </a:rPr>
              <a:t>Mall för kategorikort</a:t>
            </a:r>
          </a:p>
        </p:txBody>
      </p:sp>
    </p:spTree>
    <p:extLst>
      <p:ext uri="{BB962C8B-B14F-4D97-AF65-F5344CB8AC3E}">
        <p14:creationId xmlns:p14="http://schemas.microsoft.com/office/powerpoint/2010/main" val="1406632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bg>
      <p:bgPr>
        <a:solidFill>
          <a:schemeClr val="bg1">
            <a:lumMod val="75000"/>
            <a:alpha val="90000"/>
          </a:schemeClr>
        </a:solidFill>
        <a:effectLst/>
      </p:bgPr>
    </p:bg>
    <p:spTree>
      <p:nvGrpSpPr>
        <p:cNvPr id="1" name="">
          <a:extLst>
            <a:ext uri="{FF2B5EF4-FFF2-40B4-BE49-F238E27FC236}">
              <a16:creationId xmlns:a16="http://schemas.microsoft.com/office/drawing/2014/main" id="{5853DB02-EC76-567C-7CFB-62F50CC27447}"/>
            </a:ext>
          </a:extLst>
        </p:cNvPr>
        <p:cNvGrpSpPr/>
        <p:nvPr/>
      </p:nvGrpSpPr>
      <p:grpSpPr>
        <a:xfrm>
          <a:off x="0" y="0"/>
          <a:ext cx="0" cy="0"/>
          <a:chOff x="0" y="0"/>
          <a:chExt cx="0" cy="0"/>
        </a:xfrm>
      </p:grpSpPr>
      <p:sp>
        <p:nvSpPr>
          <p:cNvPr id="6" name="Rubrik 5">
            <a:extLst>
              <a:ext uri="{FF2B5EF4-FFF2-40B4-BE49-F238E27FC236}">
                <a16:creationId xmlns:a16="http://schemas.microsoft.com/office/drawing/2014/main" id="{8EB667E1-A347-E164-E164-268A4B9BEF07}"/>
              </a:ext>
            </a:extLst>
          </p:cNvPr>
          <p:cNvSpPr>
            <a:spLocks noGrp="1"/>
          </p:cNvSpPr>
          <p:nvPr>
            <p:ph type="title"/>
          </p:nvPr>
        </p:nvSpPr>
        <p:spPr>
          <a:xfrm>
            <a:off x="363311" y="290427"/>
            <a:ext cx="10515600" cy="754602"/>
          </a:xfrm>
        </p:spPr>
        <p:txBody>
          <a:bodyPr vert="horz" lIns="91440" tIns="45720" rIns="91440" bIns="45720" rtlCol="0" anchor="b">
            <a:noAutofit/>
          </a:bodyPr>
          <a:lstStyle/>
          <a:p>
            <a:pPr algn="l"/>
            <a:r>
              <a:rPr lang="sv-SE" sz="3600" dirty="0">
                <a:solidFill>
                  <a:schemeClr val="tx1"/>
                </a:solidFill>
              </a:rPr>
              <a:t>Om mallen och dess användning 1/3</a:t>
            </a:r>
          </a:p>
        </p:txBody>
      </p:sp>
      <p:sp>
        <p:nvSpPr>
          <p:cNvPr id="2" name="Platshållare för text 1">
            <a:extLst>
              <a:ext uri="{FF2B5EF4-FFF2-40B4-BE49-F238E27FC236}">
                <a16:creationId xmlns:a16="http://schemas.microsoft.com/office/drawing/2014/main" id="{9765AFFA-882E-4204-74C5-3B4A7893B6A6}"/>
              </a:ext>
            </a:extLst>
          </p:cNvPr>
          <p:cNvSpPr>
            <a:spLocks noGrp="1"/>
          </p:cNvSpPr>
          <p:nvPr>
            <p:ph type="body" idx="1"/>
          </p:nvPr>
        </p:nvSpPr>
        <p:spPr>
          <a:xfrm>
            <a:off x="363310" y="1105201"/>
            <a:ext cx="10030991" cy="4978358"/>
          </a:xfrm>
        </p:spPr>
        <p:txBody>
          <a:bodyPr anchor="t"/>
          <a:lstStyle/>
          <a:p>
            <a:pPr marL="342900" indent="-342900">
              <a:buFont typeface="Arial" panose="020B0604020202020204" pitchFamily="34" charset="0"/>
              <a:buChar char="•"/>
            </a:pPr>
            <a:r>
              <a:rPr lang="sv-SE" sz="2400" dirty="0"/>
              <a:t>Kategorikort utgör en sammanfattande och överskådlig beskrivning av en inköpskategori. Kortet kan ses som en sammanfattning av den mer omfattande kategoristrategin. </a:t>
            </a:r>
          </a:p>
          <a:p>
            <a:pPr marL="342900" indent="-342900">
              <a:buFont typeface="Arial" panose="020B0604020202020204" pitchFamily="34" charset="0"/>
              <a:buChar char="•"/>
            </a:pPr>
            <a:r>
              <a:rPr lang="sv-SE" sz="2400" dirty="0"/>
              <a:t>Syftet med kategorikortet är att ge en snabb och lättillgänglig bild av kategorins nuläge, mål och planerade inriktning. Kortet ska underlätta gemensam förståelse, kommunikation, uppföljning av kategoriarbetet och beslut.  </a:t>
            </a:r>
          </a:p>
        </p:txBody>
      </p:sp>
    </p:spTree>
    <p:extLst>
      <p:ext uri="{BB962C8B-B14F-4D97-AF65-F5344CB8AC3E}">
        <p14:creationId xmlns:p14="http://schemas.microsoft.com/office/powerpoint/2010/main" val="2662639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bg>
      <p:bgPr>
        <a:solidFill>
          <a:schemeClr val="bg1">
            <a:lumMod val="75000"/>
            <a:alpha val="90000"/>
          </a:schemeClr>
        </a:solidFill>
        <a:effectLst/>
      </p:bgPr>
    </p:bg>
    <p:spTree>
      <p:nvGrpSpPr>
        <p:cNvPr id="1" name="">
          <a:extLst>
            <a:ext uri="{FF2B5EF4-FFF2-40B4-BE49-F238E27FC236}">
              <a16:creationId xmlns:a16="http://schemas.microsoft.com/office/drawing/2014/main" id="{D09F1597-4B5E-5F44-768E-EB5F561A7656}"/>
            </a:ext>
          </a:extLst>
        </p:cNvPr>
        <p:cNvGrpSpPr/>
        <p:nvPr/>
      </p:nvGrpSpPr>
      <p:grpSpPr>
        <a:xfrm>
          <a:off x="0" y="0"/>
          <a:ext cx="0" cy="0"/>
          <a:chOff x="0" y="0"/>
          <a:chExt cx="0" cy="0"/>
        </a:xfrm>
      </p:grpSpPr>
      <p:sp>
        <p:nvSpPr>
          <p:cNvPr id="6" name="Rubrik 5">
            <a:extLst>
              <a:ext uri="{FF2B5EF4-FFF2-40B4-BE49-F238E27FC236}">
                <a16:creationId xmlns:a16="http://schemas.microsoft.com/office/drawing/2014/main" id="{B9699B5F-CE9F-5D48-F22C-DC88BD7D470B}"/>
              </a:ext>
            </a:extLst>
          </p:cNvPr>
          <p:cNvSpPr>
            <a:spLocks noGrp="1"/>
          </p:cNvSpPr>
          <p:nvPr>
            <p:ph type="title"/>
          </p:nvPr>
        </p:nvSpPr>
        <p:spPr>
          <a:xfrm>
            <a:off x="363311" y="290427"/>
            <a:ext cx="10515600" cy="754602"/>
          </a:xfrm>
        </p:spPr>
        <p:txBody>
          <a:bodyPr vert="horz" lIns="91440" tIns="45720" rIns="91440" bIns="45720" rtlCol="0" anchor="b">
            <a:noAutofit/>
          </a:bodyPr>
          <a:lstStyle/>
          <a:p>
            <a:pPr algn="l"/>
            <a:r>
              <a:rPr lang="sv-SE" sz="3600" dirty="0">
                <a:solidFill>
                  <a:schemeClr val="tx1"/>
                </a:solidFill>
              </a:rPr>
              <a:t>Om mallen och dess användning 2/3</a:t>
            </a:r>
          </a:p>
        </p:txBody>
      </p:sp>
      <p:sp>
        <p:nvSpPr>
          <p:cNvPr id="2" name="Platshållare för text 1">
            <a:extLst>
              <a:ext uri="{FF2B5EF4-FFF2-40B4-BE49-F238E27FC236}">
                <a16:creationId xmlns:a16="http://schemas.microsoft.com/office/drawing/2014/main" id="{72B1D0EF-689C-43C0-6CC5-450ACDD36579}"/>
              </a:ext>
            </a:extLst>
          </p:cNvPr>
          <p:cNvSpPr>
            <a:spLocks noGrp="1"/>
          </p:cNvSpPr>
          <p:nvPr>
            <p:ph type="body" idx="1"/>
          </p:nvPr>
        </p:nvSpPr>
        <p:spPr>
          <a:xfrm>
            <a:off x="363310" y="1105201"/>
            <a:ext cx="10030991" cy="4978358"/>
          </a:xfrm>
        </p:spPr>
        <p:txBody>
          <a:bodyPr anchor="t"/>
          <a:lstStyle/>
          <a:p>
            <a:pPr marL="342900" indent="-342900">
              <a:buFont typeface="Arial" panose="020B0604020202020204" pitchFamily="34" charset="0"/>
              <a:buChar char="•"/>
            </a:pPr>
            <a:r>
              <a:rPr lang="sv-SE" sz="2400" dirty="0"/>
              <a:t>Kategorikortet innehåller de viktigaste fakta och analyserna om kategorin. Kategorikortets närmare innehåll och detaljeringsgrad kan anpassas utifrån sammanhanget och bör vara enkelt att uppdatera men också anpassa. Vid dialoger med exempelvis beslutsfattare eller kravställare ska kortet på ett enkelt sätt ge en övergripande förståelse för kategorins bakgrund, pågående arbetet och kommande förändringar. Informationen bör presenteras utan onödigt fackspråk och fokusera på det som är mest relevant för respektive intressent.</a:t>
            </a:r>
          </a:p>
        </p:txBody>
      </p:sp>
    </p:spTree>
    <p:extLst>
      <p:ext uri="{BB962C8B-B14F-4D97-AF65-F5344CB8AC3E}">
        <p14:creationId xmlns:p14="http://schemas.microsoft.com/office/powerpoint/2010/main" val="4044953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bg>
      <p:bgPr>
        <a:solidFill>
          <a:schemeClr val="bg1">
            <a:lumMod val="75000"/>
            <a:alpha val="90000"/>
          </a:schemeClr>
        </a:solidFill>
        <a:effectLst/>
      </p:bgPr>
    </p:bg>
    <p:spTree>
      <p:nvGrpSpPr>
        <p:cNvPr id="1" name="">
          <a:extLst>
            <a:ext uri="{FF2B5EF4-FFF2-40B4-BE49-F238E27FC236}">
              <a16:creationId xmlns:a16="http://schemas.microsoft.com/office/drawing/2014/main" id="{AA50D6FF-32A2-FEF5-8488-5C30078BF510}"/>
            </a:ext>
          </a:extLst>
        </p:cNvPr>
        <p:cNvGrpSpPr/>
        <p:nvPr/>
      </p:nvGrpSpPr>
      <p:grpSpPr>
        <a:xfrm>
          <a:off x="0" y="0"/>
          <a:ext cx="0" cy="0"/>
          <a:chOff x="0" y="0"/>
          <a:chExt cx="0" cy="0"/>
        </a:xfrm>
      </p:grpSpPr>
      <p:sp>
        <p:nvSpPr>
          <p:cNvPr id="6" name="Rubrik 5">
            <a:extLst>
              <a:ext uri="{FF2B5EF4-FFF2-40B4-BE49-F238E27FC236}">
                <a16:creationId xmlns:a16="http://schemas.microsoft.com/office/drawing/2014/main" id="{B7FC9BEB-CC4C-9528-3B2B-D434077A35A6}"/>
              </a:ext>
            </a:extLst>
          </p:cNvPr>
          <p:cNvSpPr>
            <a:spLocks noGrp="1"/>
          </p:cNvSpPr>
          <p:nvPr>
            <p:ph type="title"/>
          </p:nvPr>
        </p:nvSpPr>
        <p:spPr>
          <a:xfrm>
            <a:off x="363311" y="290427"/>
            <a:ext cx="10515600" cy="754602"/>
          </a:xfrm>
        </p:spPr>
        <p:txBody>
          <a:bodyPr vert="horz" lIns="91440" tIns="45720" rIns="91440" bIns="45720" rtlCol="0" anchor="b">
            <a:noAutofit/>
          </a:bodyPr>
          <a:lstStyle/>
          <a:p>
            <a:pPr algn="l"/>
            <a:r>
              <a:rPr lang="sv-SE" sz="3600" dirty="0">
                <a:solidFill>
                  <a:schemeClr val="tx1"/>
                </a:solidFill>
              </a:rPr>
              <a:t>Om mallen och dess användning 3/3</a:t>
            </a:r>
          </a:p>
        </p:txBody>
      </p:sp>
      <p:sp>
        <p:nvSpPr>
          <p:cNvPr id="2" name="Platshållare för text 1">
            <a:extLst>
              <a:ext uri="{FF2B5EF4-FFF2-40B4-BE49-F238E27FC236}">
                <a16:creationId xmlns:a16="http://schemas.microsoft.com/office/drawing/2014/main" id="{7E54A658-008D-59FA-25C4-9D6FDFC79028}"/>
              </a:ext>
            </a:extLst>
          </p:cNvPr>
          <p:cNvSpPr>
            <a:spLocks noGrp="1"/>
          </p:cNvSpPr>
          <p:nvPr>
            <p:ph type="body" idx="1"/>
          </p:nvPr>
        </p:nvSpPr>
        <p:spPr>
          <a:xfrm>
            <a:off x="363310" y="1105201"/>
            <a:ext cx="10030991" cy="4978358"/>
          </a:xfrm>
        </p:spPr>
        <p:txBody>
          <a:bodyPr anchor="t"/>
          <a:lstStyle/>
          <a:p>
            <a:pPr marL="342900" indent="-342900">
              <a:buFont typeface="Arial" panose="020B0604020202020204" pitchFamily="34" charset="0"/>
              <a:buChar char="•"/>
            </a:pPr>
            <a:r>
              <a:rPr lang="sv-SE" sz="2400" dirty="0"/>
              <a:t>Vid interna möten inom inköpsorganisationen kan samma kort användas som underlag för avrapportering och gemensam analys. Det kan i dessa fall kompletteras med fördjupad information och analyser, såsom riskbedömningar, närmare analyser kring leverantörer, kostnader, omvärld etc.  </a:t>
            </a:r>
          </a:p>
          <a:p>
            <a:pPr marL="342900" indent="-342900">
              <a:buFont typeface="Arial" panose="020B0604020202020204" pitchFamily="34" charset="0"/>
              <a:buChar char="•"/>
            </a:pPr>
            <a:r>
              <a:rPr lang="sv-SE" sz="2400" dirty="0"/>
              <a:t>Om en kategoriansvarig ansvarar för flera kategorier kan kategorikorten med fördel samlas i ett gemensamt underlag för att ge en samlad bild av de kategorier som ingår i ansvarsområdet och för att underlätta planering och prioritering.</a:t>
            </a:r>
          </a:p>
        </p:txBody>
      </p:sp>
    </p:spTree>
    <p:extLst>
      <p:ext uri="{BB962C8B-B14F-4D97-AF65-F5344CB8AC3E}">
        <p14:creationId xmlns:p14="http://schemas.microsoft.com/office/powerpoint/2010/main" val="3193428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E74FBE-3A26-3E04-26A8-9BB5E9A216A2}"/>
            </a:ext>
          </a:extLst>
        </p:cNvPr>
        <p:cNvGrpSpPr/>
        <p:nvPr/>
      </p:nvGrpSpPr>
      <p:grpSpPr>
        <a:xfrm>
          <a:off x="0" y="0"/>
          <a:ext cx="0" cy="0"/>
          <a:chOff x="0" y="0"/>
          <a:chExt cx="0" cy="0"/>
        </a:xfrm>
      </p:grpSpPr>
      <p:sp>
        <p:nvSpPr>
          <p:cNvPr id="4" name="Platshållare för sidfot 3">
            <a:extLst>
              <a:ext uri="{FF2B5EF4-FFF2-40B4-BE49-F238E27FC236}">
                <a16:creationId xmlns:a16="http://schemas.microsoft.com/office/drawing/2014/main" id="{56D35C90-C748-78A3-C3DA-BBA8C6465BBE}"/>
              </a:ext>
            </a:extLst>
          </p:cNvPr>
          <p:cNvSpPr>
            <a:spLocks noGrp="1"/>
          </p:cNvSpPr>
          <p:nvPr>
            <p:ph type="ftr" sz="quarter" idx="4294967295"/>
          </p:nvPr>
        </p:nvSpPr>
        <p:spPr>
          <a:xfrm>
            <a:off x="8077200" y="6291263"/>
            <a:ext cx="41148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a:ln>
                  <a:noFill/>
                </a:ln>
                <a:solidFill>
                  <a:srgbClr val="FFFFFF"/>
                </a:solidFill>
                <a:effectLst/>
                <a:uLnTx/>
                <a:uFillTx/>
                <a:latin typeface="Corbel" panose="020B0503020204020204" pitchFamily="34" charset="0"/>
                <a:ea typeface="+mn-ea"/>
                <a:cs typeface="+mn-cs"/>
              </a:rPr>
              <a:t>Ledningsgrupp</a:t>
            </a:r>
          </a:p>
        </p:txBody>
      </p:sp>
      <p:sp>
        <p:nvSpPr>
          <p:cNvPr id="6" name="Rektangel 5">
            <a:extLst>
              <a:ext uri="{FF2B5EF4-FFF2-40B4-BE49-F238E27FC236}">
                <a16:creationId xmlns:a16="http://schemas.microsoft.com/office/drawing/2014/main" id="{529C870F-7B80-0311-F365-4F0FC229DDDF}"/>
              </a:ext>
            </a:extLst>
          </p:cNvPr>
          <p:cNvSpPr/>
          <p:nvPr/>
        </p:nvSpPr>
        <p:spPr>
          <a:xfrm>
            <a:off x="187324" y="199927"/>
            <a:ext cx="11801476" cy="6464300"/>
          </a:xfrm>
          <a:prstGeom prst="rect">
            <a:avLst/>
          </a:prstGeom>
          <a:solidFill>
            <a:schemeClr val="accent1">
              <a:alpha val="7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7" name="textruta 6">
            <a:extLst>
              <a:ext uri="{FF2B5EF4-FFF2-40B4-BE49-F238E27FC236}">
                <a16:creationId xmlns:a16="http://schemas.microsoft.com/office/drawing/2014/main" id="{2817DE4D-75DE-EAA6-E3AD-BD3028D25AA8}"/>
              </a:ext>
            </a:extLst>
          </p:cNvPr>
          <p:cNvSpPr txBox="1"/>
          <p:nvPr/>
        </p:nvSpPr>
        <p:spPr>
          <a:xfrm>
            <a:off x="541883" y="395900"/>
            <a:ext cx="760730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4000" b="1" i="0" u="none" strike="noStrike" kern="1200" cap="none" spc="0" normalizeH="0" baseline="0" noProof="0" dirty="0">
                <a:ln>
                  <a:noFill/>
                </a:ln>
                <a:solidFill>
                  <a:srgbClr val="6B2879"/>
                </a:solidFill>
                <a:effectLst/>
                <a:uLnTx/>
                <a:uFillTx/>
                <a:latin typeface="Corbel" panose="020B0503020204020204"/>
                <a:ea typeface="+mn-ea"/>
                <a:cs typeface="+mn-cs"/>
              </a:rPr>
              <a:t>Fyll i kategorikort</a:t>
            </a:r>
          </a:p>
        </p:txBody>
      </p:sp>
      <p:sp>
        <p:nvSpPr>
          <p:cNvPr id="8" name="textruta 7">
            <a:extLst>
              <a:ext uri="{FF2B5EF4-FFF2-40B4-BE49-F238E27FC236}">
                <a16:creationId xmlns:a16="http://schemas.microsoft.com/office/drawing/2014/main" id="{E0ACD175-65CD-4712-4E9E-003B7CD2CAC6}"/>
              </a:ext>
            </a:extLst>
          </p:cNvPr>
          <p:cNvSpPr txBox="1"/>
          <p:nvPr/>
        </p:nvSpPr>
        <p:spPr>
          <a:xfrm>
            <a:off x="563601" y="1039275"/>
            <a:ext cx="4572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a:ln>
                  <a:noFill/>
                </a:ln>
                <a:solidFill>
                  <a:srgbClr val="000000"/>
                </a:solidFill>
                <a:effectLst/>
                <a:uLnTx/>
                <a:uFillTx/>
                <a:latin typeface="Corbel" panose="020B0503020204020204"/>
                <a:ea typeface="+mn-ea"/>
                <a:cs typeface="+mn-cs"/>
              </a:rPr>
              <a:t>Kort definition av inköpskategorin</a:t>
            </a:r>
          </a:p>
        </p:txBody>
      </p:sp>
      <p:graphicFrame>
        <p:nvGraphicFramePr>
          <p:cNvPr id="11" name="Tabell 10">
            <a:extLst>
              <a:ext uri="{FF2B5EF4-FFF2-40B4-BE49-F238E27FC236}">
                <a16:creationId xmlns:a16="http://schemas.microsoft.com/office/drawing/2014/main" id="{FB24E648-F939-A89E-73FE-A28E48C15E3F}"/>
              </a:ext>
            </a:extLst>
          </p:cNvPr>
          <p:cNvGraphicFramePr>
            <a:graphicFrameLocks noGrp="1"/>
          </p:cNvGraphicFramePr>
          <p:nvPr/>
        </p:nvGraphicFramePr>
        <p:xfrm>
          <a:off x="427002" y="2011639"/>
          <a:ext cx="3758918" cy="1565204"/>
        </p:xfrm>
        <a:graphic>
          <a:graphicData uri="http://schemas.openxmlformats.org/drawingml/2006/table">
            <a:tbl>
              <a:tblPr firstRow="1" bandRow="1">
                <a:tableStyleId>{5C22544A-7EE6-4342-B048-85BDC9FD1C3A}</a:tableStyleId>
              </a:tblPr>
              <a:tblGrid>
                <a:gridCol w="1415452">
                  <a:extLst>
                    <a:ext uri="{9D8B030D-6E8A-4147-A177-3AD203B41FA5}">
                      <a16:colId xmlns:a16="http://schemas.microsoft.com/office/drawing/2014/main" val="561627582"/>
                    </a:ext>
                  </a:extLst>
                </a:gridCol>
                <a:gridCol w="2343466">
                  <a:extLst>
                    <a:ext uri="{9D8B030D-6E8A-4147-A177-3AD203B41FA5}">
                      <a16:colId xmlns:a16="http://schemas.microsoft.com/office/drawing/2014/main" val="2797211102"/>
                    </a:ext>
                  </a:extLst>
                </a:gridCol>
              </a:tblGrid>
              <a:tr h="391301">
                <a:tc>
                  <a:txBody>
                    <a:bodyPr/>
                    <a:lstStyle/>
                    <a:p>
                      <a:r>
                        <a:rPr lang="sv-SE" sz="1400" b="0">
                          <a:solidFill>
                            <a:schemeClr val="bg1"/>
                          </a:solidFill>
                        </a:rPr>
                        <a:t>Ledning/sponsor</a:t>
                      </a:r>
                    </a:p>
                  </a:txBody>
                  <a:tcPr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tx2"/>
                    </a:solidFill>
                  </a:tcPr>
                </a:tc>
                <a:tc>
                  <a:txBody>
                    <a:bodyPr/>
                    <a:lstStyle/>
                    <a:p>
                      <a:r>
                        <a:rPr lang="sv-SE" sz="1400" b="0">
                          <a:solidFill>
                            <a:schemeClr val="tx2"/>
                          </a:solidFill>
                        </a:rPr>
                        <a:t>Förnamn Efternamn</a:t>
                      </a:r>
                    </a:p>
                  </a:txBody>
                  <a:tcPr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rgbClr val="D4CDD6"/>
                    </a:solidFill>
                  </a:tcPr>
                </a:tc>
                <a:extLst>
                  <a:ext uri="{0D108BD9-81ED-4DB2-BD59-A6C34878D82A}">
                    <a16:rowId xmlns:a16="http://schemas.microsoft.com/office/drawing/2014/main" val="610720876"/>
                  </a:ext>
                </a:extLst>
              </a:tr>
              <a:tr h="391301">
                <a:tc>
                  <a:txBody>
                    <a:bodyPr/>
                    <a:lstStyle/>
                    <a:p>
                      <a:r>
                        <a:rPr lang="sv-SE" sz="1400">
                          <a:solidFill>
                            <a:schemeClr val="bg1"/>
                          </a:solidFill>
                        </a:rPr>
                        <a:t>Verksamhet</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r>
                        <a:rPr lang="sv-SE" sz="1400" b="0">
                          <a:solidFill>
                            <a:schemeClr val="tx2"/>
                          </a:solidFill>
                        </a:rPr>
                        <a:t>Förnamn Efternamn</a:t>
                      </a:r>
                      <a:endParaRPr lang="sv-SE" sz="1400">
                        <a:solidFill>
                          <a:schemeClr val="tx2"/>
                        </a:solidFill>
                      </a:endParaRP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extLst>
                  <a:ext uri="{0D108BD9-81ED-4DB2-BD59-A6C34878D82A}">
                    <a16:rowId xmlns:a16="http://schemas.microsoft.com/office/drawing/2014/main" val="2027293324"/>
                  </a:ext>
                </a:extLst>
              </a:tr>
              <a:tr h="391301">
                <a:tc>
                  <a:txBody>
                    <a:bodyPr/>
                    <a:lstStyle/>
                    <a:p>
                      <a:r>
                        <a:rPr lang="sv-SE" sz="1400">
                          <a:solidFill>
                            <a:schemeClr val="bg1"/>
                          </a:solidFill>
                        </a:rPr>
                        <a:t>Kategori</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r>
                        <a:rPr lang="sv-SE" sz="1400" b="0">
                          <a:solidFill>
                            <a:schemeClr val="tx2"/>
                          </a:solidFill>
                        </a:rPr>
                        <a:t>Förnamn Efternamn</a:t>
                      </a:r>
                      <a:endParaRPr lang="sv-SE" sz="1400">
                        <a:solidFill>
                          <a:schemeClr val="tx2"/>
                        </a:solidFill>
                      </a:endParaRP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extLst>
                  <a:ext uri="{0D108BD9-81ED-4DB2-BD59-A6C34878D82A}">
                    <a16:rowId xmlns:a16="http://schemas.microsoft.com/office/drawing/2014/main" val="3144651436"/>
                  </a:ext>
                </a:extLst>
              </a:tr>
              <a:tr h="391301">
                <a:tc>
                  <a:txBody>
                    <a:bodyPr/>
                    <a:lstStyle/>
                    <a:p>
                      <a:r>
                        <a:rPr lang="sv-SE" sz="1400">
                          <a:solidFill>
                            <a:schemeClr val="bg1"/>
                          </a:solidFill>
                        </a:rPr>
                        <a:t>Övrig</a:t>
                      </a:r>
                    </a:p>
                  </a:txBody>
                  <a:tcPr anchor="ctr">
                    <a:lnT w="12700" cap="flat" cmpd="sng" algn="ctr">
                      <a:solidFill>
                        <a:schemeClr val="bg1"/>
                      </a:solidFill>
                      <a:prstDash val="solid"/>
                      <a:round/>
                      <a:headEnd type="none" w="med" len="med"/>
                      <a:tailEnd type="none" w="med" len="med"/>
                    </a:lnT>
                    <a:solidFill>
                      <a:schemeClr val="tx2"/>
                    </a:solidFill>
                  </a:tcPr>
                </a:tc>
                <a:tc>
                  <a:txBody>
                    <a:bodyPr/>
                    <a:lstStyle/>
                    <a:p>
                      <a:r>
                        <a:rPr lang="sv-SE" sz="1400" b="0">
                          <a:solidFill>
                            <a:schemeClr val="tx2"/>
                          </a:solidFill>
                        </a:rPr>
                        <a:t>Förnamn Efternamn</a:t>
                      </a:r>
                      <a:endParaRPr lang="sv-SE" sz="1400">
                        <a:solidFill>
                          <a:schemeClr val="tx2"/>
                        </a:solidFill>
                      </a:endParaRPr>
                    </a:p>
                  </a:txBody>
                  <a:tcPr anchor="ctr">
                    <a:lnT w="12700" cap="flat" cmpd="sng" algn="ctr">
                      <a:solidFill>
                        <a:schemeClr val="bg1"/>
                      </a:solidFill>
                      <a:prstDash val="solid"/>
                      <a:round/>
                      <a:headEnd type="none" w="med" len="med"/>
                      <a:tailEnd type="none" w="med" len="med"/>
                    </a:lnT>
                    <a:solidFill>
                      <a:srgbClr val="D4CDD6"/>
                    </a:solidFill>
                  </a:tcPr>
                </a:tc>
                <a:extLst>
                  <a:ext uri="{0D108BD9-81ED-4DB2-BD59-A6C34878D82A}">
                    <a16:rowId xmlns:a16="http://schemas.microsoft.com/office/drawing/2014/main" val="897266847"/>
                  </a:ext>
                </a:extLst>
              </a:tr>
            </a:tbl>
          </a:graphicData>
        </a:graphic>
      </p:graphicFrame>
      <p:sp>
        <p:nvSpPr>
          <p:cNvPr id="12" name="textruta 11">
            <a:extLst>
              <a:ext uri="{FF2B5EF4-FFF2-40B4-BE49-F238E27FC236}">
                <a16:creationId xmlns:a16="http://schemas.microsoft.com/office/drawing/2014/main" id="{C9956C62-93E5-F2C2-EAE2-0E5E8A0F9502}"/>
              </a:ext>
            </a:extLst>
          </p:cNvPr>
          <p:cNvSpPr txBox="1"/>
          <p:nvPr/>
        </p:nvSpPr>
        <p:spPr>
          <a:xfrm>
            <a:off x="403154" y="1673039"/>
            <a:ext cx="336021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a:ln>
                  <a:noFill/>
                </a:ln>
                <a:solidFill>
                  <a:srgbClr val="6B2879"/>
                </a:solidFill>
                <a:effectLst/>
                <a:uLnTx/>
                <a:uFillTx/>
                <a:latin typeface="Corbel" panose="020B0503020204020204"/>
                <a:ea typeface="+mn-ea"/>
                <a:cs typeface="+mn-cs"/>
              </a:rPr>
              <a:t>Intressenter</a:t>
            </a:r>
          </a:p>
        </p:txBody>
      </p:sp>
      <p:sp>
        <p:nvSpPr>
          <p:cNvPr id="14" name="textruta 13">
            <a:extLst>
              <a:ext uri="{FF2B5EF4-FFF2-40B4-BE49-F238E27FC236}">
                <a16:creationId xmlns:a16="http://schemas.microsoft.com/office/drawing/2014/main" id="{6A994107-1B60-7632-55A4-AB857BF7D1AA}"/>
              </a:ext>
            </a:extLst>
          </p:cNvPr>
          <p:cNvSpPr txBox="1"/>
          <p:nvPr/>
        </p:nvSpPr>
        <p:spPr>
          <a:xfrm>
            <a:off x="4252239" y="1638715"/>
            <a:ext cx="342872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a:ln>
                  <a:noFill/>
                </a:ln>
                <a:solidFill>
                  <a:srgbClr val="6B2879"/>
                </a:solidFill>
                <a:effectLst/>
                <a:uLnTx/>
                <a:uFillTx/>
                <a:latin typeface="Corbel" panose="020B0503020204020204"/>
                <a:ea typeface="+mn-ea"/>
                <a:cs typeface="+mn-cs"/>
              </a:rPr>
              <a:t>Fakta</a:t>
            </a:r>
          </a:p>
        </p:txBody>
      </p:sp>
      <p:graphicFrame>
        <p:nvGraphicFramePr>
          <p:cNvPr id="16" name="Tabell 15">
            <a:extLst>
              <a:ext uri="{FF2B5EF4-FFF2-40B4-BE49-F238E27FC236}">
                <a16:creationId xmlns:a16="http://schemas.microsoft.com/office/drawing/2014/main" id="{15DA6FCC-6480-41F0-0DC5-829CA7CE717D}"/>
              </a:ext>
            </a:extLst>
          </p:cNvPr>
          <p:cNvGraphicFramePr>
            <a:graphicFrameLocks noGrp="1"/>
          </p:cNvGraphicFramePr>
          <p:nvPr/>
        </p:nvGraphicFramePr>
        <p:xfrm>
          <a:off x="4287520" y="2011640"/>
          <a:ext cx="3096099" cy="1565205"/>
        </p:xfrm>
        <a:graphic>
          <a:graphicData uri="http://schemas.openxmlformats.org/drawingml/2006/table">
            <a:tbl>
              <a:tblPr firstRow="1" bandRow="1">
                <a:tableStyleId>{5C22544A-7EE6-4342-B048-85BDC9FD1C3A}</a:tableStyleId>
              </a:tblPr>
              <a:tblGrid>
                <a:gridCol w="1841206">
                  <a:extLst>
                    <a:ext uri="{9D8B030D-6E8A-4147-A177-3AD203B41FA5}">
                      <a16:colId xmlns:a16="http://schemas.microsoft.com/office/drawing/2014/main" val="561627582"/>
                    </a:ext>
                  </a:extLst>
                </a:gridCol>
                <a:gridCol w="1254893">
                  <a:extLst>
                    <a:ext uri="{9D8B030D-6E8A-4147-A177-3AD203B41FA5}">
                      <a16:colId xmlns:a16="http://schemas.microsoft.com/office/drawing/2014/main" val="2797211102"/>
                    </a:ext>
                  </a:extLst>
                </a:gridCol>
              </a:tblGrid>
              <a:tr h="313041">
                <a:tc>
                  <a:txBody>
                    <a:bodyPr/>
                    <a:lstStyle/>
                    <a:p>
                      <a:r>
                        <a:rPr lang="sv-SE" sz="1400" b="0">
                          <a:solidFill>
                            <a:schemeClr val="bg1"/>
                          </a:solidFill>
                        </a:rPr>
                        <a:t>Samhällskritisk</a:t>
                      </a:r>
                    </a:p>
                  </a:txBody>
                  <a:tcPr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tx2"/>
                    </a:solidFill>
                  </a:tcPr>
                </a:tc>
                <a:tc>
                  <a:txBody>
                    <a:bodyPr/>
                    <a:lstStyle/>
                    <a:p>
                      <a:r>
                        <a:rPr lang="sv-SE" sz="1400" b="0">
                          <a:solidFill>
                            <a:schemeClr val="tx2"/>
                          </a:solidFill>
                        </a:rPr>
                        <a:t>Ja/Nej</a:t>
                      </a:r>
                    </a:p>
                  </a:txBody>
                  <a:tcPr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rgbClr val="D4CDD6"/>
                    </a:solidFill>
                  </a:tcPr>
                </a:tc>
                <a:extLst>
                  <a:ext uri="{0D108BD9-81ED-4DB2-BD59-A6C34878D82A}">
                    <a16:rowId xmlns:a16="http://schemas.microsoft.com/office/drawing/2014/main" val="610720876"/>
                  </a:ext>
                </a:extLst>
              </a:tr>
              <a:tr h="313041">
                <a:tc>
                  <a:txBody>
                    <a:bodyPr/>
                    <a:lstStyle/>
                    <a:p>
                      <a:r>
                        <a:rPr lang="sv-SE" sz="1400" err="1">
                          <a:solidFill>
                            <a:schemeClr val="bg1"/>
                          </a:solidFill>
                        </a:rPr>
                        <a:t>Spend</a:t>
                      </a:r>
                      <a:r>
                        <a:rPr lang="sv-SE" sz="1400">
                          <a:solidFill>
                            <a:schemeClr val="bg1"/>
                          </a:solidFill>
                        </a:rPr>
                        <a:t> (årsvolym)</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r>
                        <a:rPr lang="sv-SE" sz="1400">
                          <a:solidFill>
                            <a:schemeClr val="tx2"/>
                          </a:solidFill>
                        </a:rPr>
                        <a:t>X kr</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extLst>
                  <a:ext uri="{0D108BD9-81ED-4DB2-BD59-A6C34878D82A}">
                    <a16:rowId xmlns:a16="http://schemas.microsoft.com/office/drawing/2014/main" val="2027293324"/>
                  </a:ext>
                </a:extLst>
              </a:tr>
              <a:tr h="313041">
                <a:tc>
                  <a:txBody>
                    <a:bodyPr/>
                    <a:lstStyle/>
                    <a:p>
                      <a:r>
                        <a:rPr lang="sv-SE" sz="1400">
                          <a:solidFill>
                            <a:schemeClr val="bg1"/>
                          </a:solidFill>
                        </a:rPr>
                        <a:t>Andel av totala inköp</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r>
                        <a:rPr lang="sv-SE" sz="1400">
                          <a:solidFill>
                            <a:schemeClr val="tx2"/>
                          </a:solidFill>
                        </a:rPr>
                        <a:t>X %</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extLst>
                  <a:ext uri="{0D108BD9-81ED-4DB2-BD59-A6C34878D82A}">
                    <a16:rowId xmlns:a16="http://schemas.microsoft.com/office/drawing/2014/main" val="3144651436"/>
                  </a:ext>
                </a:extLst>
              </a:tr>
              <a:tr h="313041">
                <a:tc>
                  <a:txBody>
                    <a:bodyPr/>
                    <a:lstStyle/>
                    <a:p>
                      <a:r>
                        <a:rPr lang="sv-SE" sz="1400">
                          <a:solidFill>
                            <a:schemeClr val="bg1"/>
                          </a:solidFill>
                        </a:rPr>
                        <a:t>Antal leverantörer</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r>
                        <a:rPr lang="sv-SE" sz="1400">
                          <a:solidFill>
                            <a:schemeClr val="tx2"/>
                          </a:solidFill>
                        </a:rPr>
                        <a:t>X st</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extLst>
                  <a:ext uri="{0D108BD9-81ED-4DB2-BD59-A6C34878D82A}">
                    <a16:rowId xmlns:a16="http://schemas.microsoft.com/office/drawing/2014/main" val="1495158654"/>
                  </a:ext>
                </a:extLst>
              </a:tr>
              <a:tr h="313041">
                <a:tc>
                  <a:txBody>
                    <a:bodyPr/>
                    <a:lstStyle/>
                    <a:p>
                      <a:r>
                        <a:rPr lang="sv-SE" sz="1400">
                          <a:solidFill>
                            <a:schemeClr val="bg1"/>
                          </a:solidFill>
                        </a:rPr>
                        <a:t>Avtalstrohet</a:t>
                      </a:r>
                    </a:p>
                  </a:txBody>
                  <a:tcPr anchor="ctr">
                    <a:lnT w="12700" cap="flat" cmpd="sng" algn="ctr">
                      <a:solidFill>
                        <a:schemeClr val="bg1"/>
                      </a:solidFill>
                      <a:prstDash val="solid"/>
                      <a:round/>
                      <a:headEnd type="none" w="med" len="med"/>
                      <a:tailEnd type="none" w="med" len="med"/>
                    </a:lnT>
                    <a:solidFill>
                      <a:schemeClr val="tx2"/>
                    </a:solidFill>
                  </a:tcPr>
                </a:tc>
                <a:tc>
                  <a:txBody>
                    <a:bodyPr/>
                    <a:lstStyle/>
                    <a:p>
                      <a:r>
                        <a:rPr lang="sv-SE" sz="1400">
                          <a:solidFill>
                            <a:schemeClr val="tx2"/>
                          </a:solidFill>
                        </a:rPr>
                        <a:t>X %</a:t>
                      </a:r>
                    </a:p>
                  </a:txBody>
                  <a:tcPr anchor="ctr">
                    <a:lnT w="12700" cap="flat" cmpd="sng" algn="ctr">
                      <a:solidFill>
                        <a:schemeClr val="bg1"/>
                      </a:solidFill>
                      <a:prstDash val="solid"/>
                      <a:round/>
                      <a:headEnd type="none" w="med" len="med"/>
                      <a:tailEnd type="none" w="med" len="med"/>
                    </a:lnT>
                    <a:solidFill>
                      <a:srgbClr val="D4CDD6"/>
                    </a:solidFill>
                  </a:tcPr>
                </a:tc>
                <a:extLst>
                  <a:ext uri="{0D108BD9-81ED-4DB2-BD59-A6C34878D82A}">
                    <a16:rowId xmlns:a16="http://schemas.microsoft.com/office/drawing/2014/main" val="3255014426"/>
                  </a:ext>
                </a:extLst>
              </a:tr>
            </a:tbl>
          </a:graphicData>
        </a:graphic>
      </p:graphicFrame>
      <p:graphicFrame>
        <p:nvGraphicFramePr>
          <p:cNvPr id="18" name="Tabell 17">
            <a:extLst>
              <a:ext uri="{FF2B5EF4-FFF2-40B4-BE49-F238E27FC236}">
                <a16:creationId xmlns:a16="http://schemas.microsoft.com/office/drawing/2014/main" id="{440A586F-9DCB-0255-B5FC-304911A1A5D6}"/>
              </a:ext>
            </a:extLst>
          </p:cNvPr>
          <p:cNvGraphicFramePr>
            <a:graphicFrameLocks noGrp="1"/>
          </p:cNvGraphicFramePr>
          <p:nvPr/>
        </p:nvGraphicFramePr>
        <p:xfrm>
          <a:off x="7554242" y="1701760"/>
          <a:ext cx="4221198" cy="1252164"/>
        </p:xfrm>
        <a:graphic>
          <a:graphicData uri="http://schemas.openxmlformats.org/drawingml/2006/table">
            <a:tbl>
              <a:tblPr firstRow="1" bandRow="1">
                <a:tableStyleId>{5C22544A-7EE6-4342-B048-85BDC9FD1C3A}</a:tableStyleId>
              </a:tblPr>
              <a:tblGrid>
                <a:gridCol w="2074417">
                  <a:extLst>
                    <a:ext uri="{9D8B030D-6E8A-4147-A177-3AD203B41FA5}">
                      <a16:colId xmlns:a16="http://schemas.microsoft.com/office/drawing/2014/main" val="561627582"/>
                    </a:ext>
                  </a:extLst>
                </a:gridCol>
                <a:gridCol w="1125608">
                  <a:extLst>
                    <a:ext uri="{9D8B030D-6E8A-4147-A177-3AD203B41FA5}">
                      <a16:colId xmlns:a16="http://schemas.microsoft.com/office/drawing/2014/main" val="2797211102"/>
                    </a:ext>
                  </a:extLst>
                </a:gridCol>
                <a:gridCol w="1021173">
                  <a:extLst>
                    <a:ext uri="{9D8B030D-6E8A-4147-A177-3AD203B41FA5}">
                      <a16:colId xmlns:a16="http://schemas.microsoft.com/office/drawing/2014/main" val="2618039715"/>
                    </a:ext>
                  </a:extLst>
                </a:gridCol>
              </a:tblGrid>
              <a:tr h="313041">
                <a:tc>
                  <a:txBody>
                    <a:bodyPr/>
                    <a:lstStyle/>
                    <a:p>
                      <a:endParaRPr lang="sv-SE" sz="1400" b="0">
                        <a:solidFill>
                          <a:schemeClr val="bg1"/>
                        </a:solidFill>
                      </a:endParaRPr>
                    </a:p>
                  </a:txBody>
                  <a:tcPr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sv-SE" sz="1400" b="0">
                          <a:solidFill>
                            <a:schemeClr val="bg1"/>
                          </a:solidFill>
                        </a:rPr>
                        <a:t>Nuläge</a:t>
                      </a:r>
                      <a:endParaRPr lang="sv-SE" sz="1600" b="0">
                        <a:solidFill>
                          <a:schemeClr val="bg1"/>
                        </a:solidFill>
                      </a:endParaRPr>
                    </a:p>
                  </a:txBody>
                  <a:tcPr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r>
                        <a:rPr lang="sv-SE" sz="1400" b="0">
                          <a:solidFill>
                            <a:schemeClr val="bg1"/>
                          </a:solidFill>
                        </a:rPr>
                        <a:t>Mål</a:t>
                      </a:r>
                      <a:endParaRPr lang="sv-SE" sz="1600" b="0">
                        <a:solidFill>
                          <a:schemeClr val="bg1"/>
                        </a:solidFill>
                      </a:endParaRP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extLst>
                  <a:ext uri="{0D108BD9-81ED-4DB2-BD59-A6C34878D82A}">
                    <a16:rowId xmlns:a16="http://schemas.microsoft.com/office/drawing/2014/main" val="1579797923"/>
                  </a:ext>
                </a:extLst>
              </a:tr>
              <a:tr h="313041">
                <a:tc>
                  <a:txBody>
                    <a:bodyPr/>
                    <a:lstStyle/>
                    <a:p>
                      <a:r>
                        <a:rPr lang="sv-SE" sz="1400" b="0">
                          <a:solidFill>
                            <a:schemeClr val="bg1"/>
                          </a:solidFill>
                        </a:rPr>
                        <a:t>XXX</a:t>
                      </a:r>
                    </a:p>
                  </a:txBody>
                  <a:tcPr anchor="ctr">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r>
                        <a:rPr lang="sv-SE" sz="1400" b="0">
                          <a:solidFill>
                            <a:schemeClr val="tx2"/>
                          </a:solidFill>
                        </a:rPr>
                        <a:t>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tc>
                  <a:txBody>
                    <a:bodyPr/>
                    <a:lstStyle/>
                    <a:p>
                      <a:r>
                        <a:rPr lang="sv-SE" sz="1400" b="0">
                          <a:solidFill>
                            <a:schemeClr val="tx2"/>
                          </a:solidFill>
                        </a:rPr>
                        <a:t>XXX</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extLst>
                  <a:ext uri="{0D108BD9-81ED-4DB2-BD59-A6C34878D82A}">
                    <a16:rowId xmlns:a16="http://schemas.microsoft.com/office/drawing/2014/main" val="610720876"/>
                  </a:ext>
                </a:extLst>
              </a:tr>
              <a:tr h="313041">
                <a:tc>
                  <a:txBody>
                    <a:bodyPr/>
                    <a:lstStyle/>
                    <a:p>
                      <a:r>
                        <a:rPr lang="sv-SE" sz="1400">
                          <a:solidFill>
                            <a:schemeClr val="bg1"/>
                          </a:solidFill>
                        </a:rPr>
                        <a:t>XXX</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r>
                        <a:rPr lang="sv-SE" sz="1400">
                          <a:solidFill>
                            <a:schemeClr val="tx2"/>
                          </a:solidFill>
                        </a:rPr>
                        <a:t>XXX</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tc>
                  <a:txBody>
                    <a:bodyPr/>
                    <a:lstStyle/>
                    <a:p>
                      <a:r>
                        <a:rPr lang="sv-SE" sz="1400">
                          <a:solidFill>
                            <a:schemeClr val="tx2"/>
                          </a:solidFill>
                        </a:rPr>
                        <a:t>XXX</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extLst>
                  <a:ext uri="{0D108BD9-81ED-4DB2-BD59-A6C34878D82A}">
                    <a16:rowId xmlns:a16="http://schemas.microsoft.com/office/drawing/2014/main" val="2027293324"/>
                  </a:ext>
                </a:extLst>
              </a:tr>
              <a:tr h="313041">
                <a:tc>
                  <a:txBody>
                    <a:bodyPr/>
                    <a:lstStyle/>
                    <a:p>
                      <a:r>
                        <a:rPr lang="sv-SE" sz="1400">
                          <a:solidFill>
                            <a:schemeClr val="bg1"/>
                          </a:solidFill>
                        </a:rPr>
                        <a:t>XXX</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r>
                        <a:rPr lang="sv-SE" sz="1400">
                          <a:solidFill>
                            <a:schemeClr val="tx2"/>
                          </a:solidFill>
                        </a:rPr>
                        <a:t>XXX</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tc>
                  <a:txBody>
                    <a:bodyPr/>
                    <a:lstStyle/>
                    <a:p>
                      <a:r>
                        <a:rPr lang="sv-SE" sz="1400">
                          <a:solidFill>
                            <a:schemeClr val="tx2"/>
                          </a:solidFill>
                        </a:rPr>
                        <a:t>XXX</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extLst>
                  <a:ext uri="{0D108BD9-81ED-4DB2-BD59-A6C34878D82A}">
                    <a16:rowId xmlns:a16="http://schemas.microsoft.com/office/drawing/2014/main" val="3144651436"/>
                  </a:ext>
                </a:extLst>
              </a:tr>
            </a:tbl>
          </a:graphicData>
        </a:graphic>
      </p:graphicFrame>
      <p:graphicFrame>
        <p:nvGraphicFramePr>
          <p:cNvPr id="20" name="Tabell 19">
            <a:extLst>
              <a:ext uri="{FF2B5EF4-FFF2-40B4-BE49-F238E27FC236}">
                <a16:creationId xmlns:a16="http://schemas.microsoft.com/office/drawing/2014/main" id="{81CB00EC-FEEF-0432-E2B1-661A8D89F923}"/>
              </a:ext>
            </a:extLst>
          </p:cNvPr>
          <p:cNvGraphicFramePr>
            <a:graphicFrameLocks noGrp="1"/>
          </p:cNvGraphicFramePr>
          <p:nvPr/>
        </p:nvGraphicFramePr>
        <p:xfrm>
          <a:off x="427002" y="3904019"/>
          <a:ext cx="3758916" cy="2560664"/>
        </p:xfrm>
        <a:graphic>
          <a:graphicData uri="http://schemas.openxmlformats.org/drawingml/2006/table">
            <a:tbl>
              <a:tblPr firstRow="1" bandRow="1">
                <a:tableStyleId>{5C22544A-7EE6-4342-B048-85BDC9FD1C3A}</a:tableStyleId>
              </a:tblPr>
              <a:tblGrid>
                <a:gridCol w="1592298">
                  <a:extLst>
                    <a:ext uri="{9D8B030D-6E8A-4147-A177-3AD203B41FA5}">
                      <a16:colId xmlns:a16="http://schemas.microsoft.com/office/drawing/2014/main" val="561627582"/>
                    </a:ext>
                  </a:extLst>
                </a:gridCol>
                <a:gridCol w="723900">
                  <a:extLst>
                    <a:ext uri="{9D8B030D-6E8A-4147-A177-3AD203B41FA5}">
                      <a16:colId xmlns:a16="http://schemas.microsoft.com/office/drawing/2014/main" val="2797211102"/>
                    </a:ext>
                  </a:extLst>
                </a:gridCol>
                <a:gridCol w="1442718">
                  <a:extLst>
                    <a:ext uri="{9D8B030D-6E8A-4147-A177-3AD203B41FA5}">
                      <a16:colId xmlns:a16="http://schemas.microsoft.com/office/drawing/2014/main" val="1447192579"/>
                    </a:ext>
                  </a:extLst>
                </a:gridCol>
              </a:tblGrid>
              <a:tr h="553676">
                <a:tc>
                  <a:txBody>
                    <a:bodyPr/>
                    <a:lstStyle/>
                    <a:p>
                      <a:endParaRPr lang="sv-SE" sz="1400" b="0">
                        <a:solidFill>
                          <a:schemeClr val="bg1"/>
                        </a:solidFill>
                      </a:endParaRPr>
                    </a:p>
                  </a:txBody>
                  <a:tcPr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sv-SE" sz="1400" b="0">
                          <a:solidFill>
                            <a:schemeClr val="bg1"/>
                          </a:solidFill>
                        </a:rPr>
                        <a:t>Spend</a:t>
                      </a:r>
                    </a:p>
                    <a:p>
                      <a:r>
                        <a:rPr lang="sv-SE" sz="1400" b="0">
                          <a:solidFill>
                            <a:schemeClr val="bg1"/>
                          </a:solidFill>
                        </a:rPr>
                        <a:t>20XX</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r>
                        <a:rPr lang="sv-SE" sz="1400" b="0">
                          <a:solidFill>
                            <a:schemeClr val="bg1"/>
                          </a:solidFill>
                        </a:rPr>
                        <a:t>Prioriteringsgrad</a:t>
                      </a:r>
                    </a:p>
                  </a:txBody>
                  <a:tcPr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extLst>
                  <a:ext uri="{0D108BD9-81ED-4DB2-BD59-A6C34878D82A}">
                    <a16:rowId xmlns:a16="http://schemas.microsoft.com/office/drawing/2014/main" val="1579797923"/>
                  </a:ext>
                </a:extLst>
              </a:tr>
              <a:tr h="334498">
                <a:tc>
                  <a:txBody>
                    <a:bodyPr/>
                    <a:lstStyle/>
                    <a:p>
                      <a:r>
                        <a:rPr lang="sv-SE" sz="1400" b="0" dirty="0">
                          <a:solidFill>
                            <a:schemeClr val="bg1"/>
                          </a:solidFill>
                        </a:rPr>
                        <a:t>Leverantör 1</a:t>
                      </a:r>
                    </a:p>
                  </a:txBody>
                  <a:tcPr anchor="ctr">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r>
                        <a:rPr lang="sv-SE" sz="1400" b="0">
                          <a:solidFill>
                            <a:schemeClr val="tx2"/>
                          </a:solidFill>
                        </a:rPr>
                        <a:t>X kr</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tc>
                  <a:txBody>
                    <a:bodyPr/>
                    <a:lstStyle/>
                    <a:p>
                      <a:r>
                        <a:rPr lang="sv-SE" sz="1400" b="0" dirty="0">
                          <a:solidFill>
                            <a:schemeClr val="tx2"/>
                          </a:solidFill>
                        </a:rPr>
                        <a:t>Hög/Medel/Låg</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extLst>
                  <a:ext uri="{0D108BD9-81ED-4DB2-BD59-A6C34878D82A}">
                    <a16:rowId xmlns:a16="http://schemas.microsoft.com/office/drawing/2014/main" val="610720876"/>
                  </a:ext>
                </a:extLst>
              </a:tr>
              <a:tr h="334498">
                <a:tc>
                  <a:txBody>
                    <a:bodyPr/>
                    <a:lstStyle/>
                    <a:p>
                      <a:r>
                        <a:rPr lang="sv-SE" sz="1400">
                          <a:solidFill>
                            <a:schemeClr val="bg1"/>
                          </a:solidFill>
                        </a:rPr>
                        <a:t>Leverantör 2</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r>
                        <a:rPr lang="sv-SE" sz="1400">
                          <a:solidFill>
                            <a:schemeClr val="tx2"/>
                          </a:solidFill>
                        </a:rPr>
                        <a:t>X kr</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tc>
                  <a:txBody>
                    <a:bodyPr/>
                    <a:lstStyle/>
                    <a:p>
                      <a:r>
                        <a:rPr lang="sv-SE" sz="1400" b="0" dirty="0">
                          <a:solidFill>
                            <a:schemeClr val="tx2"/>
                          </a:solidFill>
                        </a:rPr>
                        <a:t>Hög/Medel/Låg</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extLst>
                  <a:ext uri="{0D108BD9-81ED-4DB2-BD59-A6C34878D82A}">
                    <a16:rowId xmlns:a16="http://schemas.microsoft.com/office/drawing/2014/main" val="2027293324"/>
                  </a:ext>
                </a:extLst>
              </a:tr>
              <a:tr h="334498">
                <a:tc>
                  <a:txBody>
                    <a:bodyPr/>
                    <a:lstStyle/>
                    <a:p>
                      <a:r>
                        <a:rPr lang="sv-SE" sz="1400">
                          <a:solidFill>
                            <a:schemeClr val="bg1"/>
                          </a:solidFill>
                        </a:rPr>
                        <a:t>Leverantör 3</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r>
                        <a:rPr lang="sv-SE" sz="1400">
                          <a:solidFill>
                            <a:schemeClr val="tx2"/>
                          </a:solidFill>
                        </a:rPr>
                        <a:t>X kr</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tc>
                  <a:txBody>
                    <a:bodyPr/>
                    <a:lstStyle/>
                    <a:p>
                      <a:r>
                        <a:rPr lang="sv-SE" sz="1400" b="0" dirty="0">
                          <a:solidFill>
                            <a:schemeClr val="tx2"/>
                          </a:solidFill>
                        </a:rPr>
                        <a:t>Hög/Medel/Låg</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extLst>
                  <a:ext uri="{0D108BD9-81ED-4DB2-BD59-A6C34878D82A}">
                    <a16:rowId xmlns:a16="http://schemas.microsoft.com/office/drawing/2014/main" val="3144651436"/>
                  </a:ext>
                </a:extLst>
              </a:tr>
              <a:tr h="334498">
                <a:tc>
                  <a:txBody>
                    <a:bodyPr/>
                    <a:lstStyle/>
                    <a:p>
                      <a:r>
                        <a:rPr lang="sv-SE" sz="1400">
                          <a:solidFill>
                            <a:schemeClr val="bg1"/>
                          </a:solidFill>
                        </a:rPr>
                        <a:t>Leverantör 4</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r>
                        <a:rPr lang="sv-SE" sz="1400">
                          <a:solidFill>
                            <a:schemeClr val="tx2"/>
                          </a:solidFill>
                        </a:rPr>
                        <a:t>X kr</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tc>
                  <a:txBody>
                    <a:bodyPr/>
                    <a:lstStyle/>
                    <a:p>
                      <a:r>
                        <a:rPr lang="sv-SE" sz="1400" b="0" dirty="0">
                          <a:solidFill>
                            <a:schemeClr val="tx2"/>
                          </a:solidFill>
                        </a:rPr>
                        <a:t>Hög/Medel/Låg</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extLst>
                  <a:ext uri="{0D108BD9-81ED-4DB2-BD59-A6C34878D82A}">
                    <a16:rowId xmlns:a16="http://schemas.microsoft.com/office/drawing/2014/main" val="80341035"/>
                  </a:ext>
                </a:extLst>
              </a:tr>
              <a:tr h="334498">
                <a:tc>
                  <a:txBody>
                    <a:bodyPr/>
                    <a:lstStyle/>
                    <a:p>
                      <a:r>
                        <a:rPr lang="sv-SE" sz="1400">
                          <a:solidFill>
                            <a:schemeClr val="bg1"/>
                          </a:solidFill>
                        </a:rPr>
                        <a:t>Leverantör 5</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r>
                        <a:rPr lang="sv-SE" sz="1400">
                          <a:solidFill>
                            <a:schemeClr val="tx2"/>
                          </a:solidFill>
                        </a:rPr>
                        <a:t>X kr</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tc>
                  <a:txBody>
                    <a:bodyPr/>
                    <a:lstStyle/>
                    <a:p>
                      <a:r>
                        <a:rPr lang="sv-SE" sz="1400" b="0" dirty="0">
                          <a:solidFill>
                            <a:schemeClr val="tx2"/>
                          </a:solidFill>
                        </a:rPr>
                        <a:t>Hög/Medel/Låg</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extLst>
                  <a:ext uri="{0D108BD9-81ED-4DB2-BD59-A6C34878D82A}">
                    <a16:rowId xmlns:a16="http://schemas.microsoft.com/office/drawing/2014/main" val="2034663905"/>
                  </a:ext>
                </a:extLst>
              </a:tr>
              <a:tr h="334498">
                <a:tc>
                  <a:txBody>
                    <a:bodyPr/>
                    <a:lstStyle/>
                    <a:p>
                      <a:r>
                        <a:rPr lang="sv-SE" sz="1400">
                          <a:solidFill>
                            <a:schemeClr val="bg1"/>
                          </a:solidFill>
                        </a:rPr>
                        <a:t>Leverantör 6</a:t>
                      </a:r>
                    </a:p>
                  </a:txBody>
                  <a:tcPr anchor="ctr">
                    <a:lnT w="12700" cap="flat" cmpd="sng" algn="ctr">
                      <a:solidFill>
                        <a:schemeClr val="bg1"/>
                      </a:solidFill>
                      <a:prstDash val="solid"/>
                      <a:round/>
                      <a:headEnd type="none" w="med" len="med"/>
                      <a:tailEnd type="none" w="med" len="med"/>
                    </a:lnT>
                    <a:solidFill>
                      <a:schemeClr val="tx2"/>
                    </a:solidFill>
                  </a:tcPr>
                </a:tc>
                <a:tc>
                  <a:txBody>
                    <a:bodyPr/>
                    <a:lstStyle/>
                    <a:p>
                      <a:r>
                        <a:rPr lang="sv-SE" sz="1400">
                          <a:solidFill>
                            <a:schemeClr val="tx2"/>
                          </a:solidFill>
                        </a:rPr>
                        <a:t>X kr</a:t>
                      </a:r>
                    </a:p>
                  </a:txBody>
                  <a:tcPr anchor="ctr">
                    <a:lnT w="12700" cap="flat" cmpd="sng" algn="ctr">
                      <a:solidFill>
                        <a:schemeClr val="bg1"/>
                      </a:solidFill>
                      <a:prstDash val="solid"/>
                      <a:round/>
                      <a:headEnd type="none" w="med" len="med"/>
                      <a:tailEnd type="none" w="med" len="med"/>
                    </a:lnT>
                    <a:solidFill>
                      <a:srgbClr val="D4CDD6"/>
                    </a:solidFill>
                  </a:tcPr>
                </a:tc>
                <a:tc>
                  <a:txBody>
                    <a:bodyPr/>
                    <a:lstStyle/>
                    <a:p>
                      <a:r>
                        <a:rPr lang="sv-SE" sz="1400" b="0" dirty="0">
                          <a:solidFill>
                            <a:schemeClr val="tx2"/>
                          </a:solidFill>
                        </a:rPr>
                        <a:t>Hög/Medel/Låg</a:t>
                      </a:r>
                    </a:p>
                  </a:txBody>
                  <a:tcPr anchor="ctr">
                    <a:lnT w="12700" cap="flat" cmpd="sng" algn="ctr">
                      <a:solidFill>
                        <a:schemeClr val="bg1"/>
                      </a:solidFill>
                      <a:prstDash val="solid"/>
                      <a:round/>
                      <a:headEnd type="none" w="med" len="med"/>
                      <a:tailEnd type="none" w="med" len="med"/>
                    </a:lnT>
                    <a:solidFill>
                      <a:srgbClr val="D4CDD6"/>
                    </a:solidFill>
                  </a:tcPr>
                </a:tc>
                <a:extLst>
                  <a:ext uri="{0D108BD9-81ED-4DB2-BD59-A6C34878D82A}">
                    <a16:rowId xmlns:a16="http://schemas.microsoft.com/office/drawing/2014/main" val="3102749454"/>
                  </a:ext>
                </a:extLst>
              </a:tr>
            </a:tbl>
          </a:graphicData>
        </a:graphic>
      </p:graphicFrame>
      <p:sp>
        <p:nvSpPr>
          <p:cNvPr id="17" name="textruta 16">
            <a:extLst>
              <a:ext uri="{FF2B5EF4-FFF2-40B4-BE49-F238E27FC236}">
                <a16:creationId xmlns:a16="http://schemas.microsoft.com/office/drawing/2014/main" id="{5D759A90-9D5E-AB9A-5CEB-049539CA126B}"/>
              </a:ext>
            </a:extLst>
          </p:cNvPr>
          <p:cNvSpPr txBox="1"/>
          <p:nvPr/>
        </p:nvSpPr>
        <p:spPr>
          <a:xfrm>
            <a:off x="7511503" y="1644778"/>
            <a:ext cx="177219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a:ln>
                  <a:noFill/>
                </a:ln>
                <a:solidFill>
                  <a:srgbClr val="6B2879"/>
                </a:solidFill>
                <a:effectLst/>
                <a:uLnTx/>
                <a:uFillTx/>
                <a:latin typeface="Corbel" panose="020B0503020204020204"/>
                <a:ea typeface="+mn-ea"/>
                <a:cs typeface="+mn-cs"/>
              </a:rPr>
              <a:t>Mål för inköp</a:t>
            </a:r>
          </a:p>
        </p:txBody>
      </p:sp>
      <p:sp>
        <p:nvSpPr>
          <p:cNvPr id="19" name="textruta 18">
            <a:extLst>
              <a:ext uri="{FF2B5EF4-FFF2-40B4-BE49-F238E27FC236}">
                <a16:creationId xmlns:a16="http://schemas.microsoft.com/office/drawing/2014/main" id="{285C87B5-5D65-0322-ED35-6F427E07F1FE}"/>
              </a:ext>
            </a:extLst>
          </p:cNvPr>
          <p:cNvSpPr txBox="1"/>
          <p:nvPr/>
        </p:nvSpPr>
        <p:spPr>
          <a:xfrm>
            <a:off x="416560" y="3814356"/>
            <a:ext cx="1885205" cy="646331"/>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a:ln>
                  <a:noFill/>
                </a:ln>
                <a:solidFill>
                  <a:srgbClr val="6B2879"/>
                </a:solidFill>
                <a:effectLst/>
                <a:uLnTx/>
                <a:uFillTx/>
                <a:latin typeface="Corbel" panose="020B0503020204020204"/>
                <a:ea typeface="+mn-ea"/>
                <a:cs typeface="+mn-cs"/>
              </a:rPr>
              <a:t>Topp 6</a:t>
            </a:r>
            <a:br>
              <a:rPr kumimoji="0" lang="sv-SE" sz="1800" b="1" i="0" u="none" strike="noStrike" kern="1200" cap="none" spc="0" normalizeH="0" baseline="0" noProof="0">
                <a:ln>
                  <a:noFill/>
                </a:ln>
                <a:solidFill>
                  <a:srgbClr val="000000"/>
                </a:solidFill>
                <a:effectLst/>
                <a:uLnTx/>
                <a:uFillTx/>
                <a:latin typeface="Corbel" panose="020B0503020204020204"/>
                <a:ea typeface="+mn-ea"/>
                <a:cs typeface="+mn-cs"/>
              </a:rPr>
            </a:br>
            <a:r>
              <a:rPr kumimoji="0" lang="sv-SE" sz="1800" b="1" i="0" u="none" strike="noStrike" kern="1200" cap="none" spc="0" normalizeH="0" baseline="0" noProof="0">
                <a:ln>
                  <a:noFill/>
                </a:ln>
                <a:solidFill>
                  <a:srgbClr val="6B2879"/>
                </a:solidFill>
                <a:effectLst/>
                <a:uLnTx/>
                <a:uFillTx/>
                <a:latin typeface="Corbel" panose="020B0503020204020204"/>
                <a:ea typeface="+mn-ea"/>
                <a:cs typeface="+mn-cs"/>
              </a:rPr>
              <a:t>leverantörer</a:t>
            </a:r>
          </a:p>
        </p:txBody>
      </p:sp>
      <p:sp>
        <p:nvSpPr>
          <p:cNvPr id="25" name="Rektangel 24">
            <a:extLst>
              <a:ext uri="{FF2B5EF4-FFF2-40B4-BE49-F238E27FC236}">
                <a16:creationId xmlns:a16="http://schemas.microsoft.com/office/drawing/2014/main" id="{CB16064C-D914-C481-88FE-A974F6612FFB}"/>
              </a:ext>
            </a:extLst>
          </p:cNvPr>
          <p:cNvSpPr/>
          <p:nvPr/>
        </p:nvSpPr>
        <p:spPr>
          <a:xfrm>
            <a:off x="7543800" y="3762101"/>
            <a:ext cx="4231640" cy="122494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lIns="144000" tIns="72000" rIns="144000" bIns="4572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srgbClr val="FFFFFF"/>
                </a:solidFill>
                <a:effectLst/>
                <a:uLnTx/>
                <a:uFillTx/>
                <a:latin typeface="Corbel" panose="020B0503020204020204"/>
                <a:ea typeface="+mn-ea"/>
                <a:cs typeface="+mn-cs"/>
              </a:rPr>
              <a:t>Inköpsmönster (</a:t>
            </a:r>
            <a:r>
              <a:rPr kumimoji="0" lang="sv-SE" sz="1800" b="0" i="0" u="none" strike="noStrike" kern="1200" cap="none" spc="0" normalizeH="0" baseline="0" noProof="0" dirty="0" err="1">
                <a:ln>
                  <a:noFill/>
                </a:ln>
                <a:solidFill>
                  <a:srgbClr val="FFFFFF"/>
                </a:solidFill>
                <a:effectLst/>
                <a:uLnTx/>
                <a:uFillTx/>
                <a:latin typeface="Corbel" panose="020B0503020204020204"/>
                <a:ea typeface="+mn-ea"/>
                <a:cs typeface="+mn-cs"/>
              </a:rPr>
              <a:t>spend</a:t>
            </a:r>
            <a:r>
              <a:rPr kumimoji="0" lang="sv-SE" sz="1800" b="0" i="0" u="none" strike="noStrike" kern="1200" cap="none" spc="0" normalizeH="0" baseline="0" noProof="0" dirty="0">
                <a:ln>
                  <a:noFill/>
                </a:ln>
                <a:solidFill>
                  <a:srgbClr val="FFFFFF"/>
                </a:solidFill>
                <a:effectLst/>
                <a:uLnTx/>
                <a:uFillTx/>
                <a:latin typeface="Corbel" panose="020B0503020204020204"/>
                <a:ea typeface="+mn-ea"/>
                <a:cs typeface="+mn-cs"/>
              </a:rPr>
              <a:t> per kostnadsställe)</a:t>
            </a:r>
          </a:p>
          <a:p>
            <a:pPr marL="179705" marR="0" lvl="0" indent="-179705"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sv-SE" sz="1600" b="0" i="0" u="none" strike="noStrike" kern="1200" cap="none" spc="0" normalizeH="0" baseline="0" noProof="0">
                <a:ln>
                  <a:noFill/>
                </a:ln>
                <a:solidFill>
                  <a:srgbClr val="FFFFFF"/>
                </a:solidFill>
                <a:effectLst/>
                <a:uLnTx/>
                <a:uFillTx/>
                <a:latin typeface="Corbel" panose="020B0503020204020204"/>
                <a:ea typeface="+mn-ea"/>
                <a:cs typeface="+mn-cs"/>
              </a:rPr>
              <a:t>Kostnadsställe A – X kr</a:t>
            </a:r>
          </a:p>
          <a:p>
            <a:pPr marL="179705" marR="0" lvl="0" indent="-17970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v-SE" sz="1600" b="0" i="0" u="none" strike="noStrike" kern="1200" cap="none" spc="0" normalizeH="0" baseline="0" noProof="0">
                <a:ln>
                  <a:noFill/>
                </a:ln>
                <a:solidFill>
                  <a:srgbClr val="FFFFFF"/>
                </a:solidFill>
                <a:effectLst/>
                <a:uLnTx/>
                <a:uFillTx/>
                <a:latin typeface="Corbel" panose="020B0503020204020204"/>
                <a:ea typeface="+mn-ea"/>
                <a:cs typeface="+mn-cs"/>
              </a:rPr>
              <a:t>Kostnadsställe B – X kr</a:t>
            </a:r>
          </a:p>
          <a:p>
            <a:pPr marL="179705" marR="0" lvl="0" indent="-17970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v-SE" sz="1600" b="0" i="0" u="none" strike="noStrike" kern="1200" cap="none" spc="0" normalizeH="0" baseline="0" noProof="0">
                <a:ln>
                  <a:noFill/>
                </a:ln>
                <a:solidFill>
                  <a:srgbClr val="FFFFFF"/>
                </a:solidFill>
                <a:effectLst/>
                <a:uLnTx/>
                <a:uFillTx/>
                <a:latin typeface="Corbel" panose="020B0503020204020204"/>
                <a:ea typeface="+mn-ea"/>
                <a:cs typeface="+mn-cs"/>
              </a:rPr>
              <a:t>Kostnadsställe C – X kr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sv-SE" sz="1800" b="0" i="0" u="none" strike="noStrike" kern="1200" cap="none" spc="0" normalizeH="0" baseline="0" noProof="0" dirty="0">
              <a:ln>
                <a:noFill/>
              </a:ln>
              <a:solidFill>
                <a:srgbClr val="FFFFFF"/>
              </a:solidFill>
              <a:effectLst/>
              <a:uLnTx/>
              <a:uFillTx/>
              <a:latin typeface="Corbel" panose="020B0503020204020204"/>
              <a:ea typeface="+mn-ea"/>
              <a:cs typeface="+mn-cs"/>
            </a:endParaRPr>
          </a:p>
        </p:txBody>
      </p:sp>
      <p:sp>
        <p:nvSpPr>
          <p:cNvPr id="26" name="Rektangel 25">
            <a:extLst>
              <a:ext uri="{FF2B5EF4-FFF2-40B4-BE49-F238E27FC236}">
                <a16:creationId xmlns:a16="http://schemas.microsoft.com/office/drawing/2014/main" id="{8E60D747-7118-41CB-633C-F36D3B01FAA9}"/>
              </a:ext>
            </a:extLst>
          </p:cNvPr>
          <p:cNvSpPr/>
          <p:nvPr/>
        </p:nvSpPr>
        <p:spPr>
          <a:xfrm>
            <a:off x="7543800" y="5106814"/>
            <a:ext cx="4221198" cy="13411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lIns="144000" tIns="72000" rIns="144000" bIns="4572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a:ln>
                  <a:noFill/>
                </a:ln>
                <a:solidFill>
                  <a:srgbClr val="FFFFFF"/>
                </a:solidFill>
                <a:effectLst/>
                <a:uLnTx/>
                <a:uFillTx/>
                <a:latin typeface="Corbel" panose="020B0503020204020204"/>
                <a:ea typeface="+mn-ea"/>
                <a:cs typeface="+mn-cs"/>
              </a:rPr>
              <a:t>Viktigaste aktiviteter för att nå mål</a:t>
            </a:r>
          </a:p>
          <a:p>
            <a:pPr marL="179705" marR="0" lvl="0" indent="-179705"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sv-SE" sz="1600" b="0" i="0" u="none" strike="noStrike" kern="1200" cap="none" spc="0" normalizeH="0" baseline="0" noProof="0">
                <a:ln>
                  <a:noFill/>
                </a:ln>
                <a:solidFill>
                  <a:srgbClr val="FFFFFF"/>
                </a:solidFill>
                <a:effectLst/>
                <a:uLnTx/>
                <a:uFillTx/>
                <a:latin typeface="Corbel" panose="020B0503020204020204"/>
                <a:ea typeface="+mn-ea"/>
                <a:cs typeface="+mn-cs"/>
              </a:rPr>
              <a:t>XXX</a:t>
            </a:r>
          </a:p>
          <a:p>
            <a:pPr marL="179705" marR="0" lvl="0" indent="-17970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v-SE" sz="1600" b="0" i="0" u="none" strike="noStrike" kern="1200" cap="none" spc="0" normalizeH="0" baseline="0" noProof="0">
                <a:ln>
                  <a:noFill/>
                </a:ln>
                <a:solidFill>
                  <a:srgbClr val="FFFFFF"/>
                </a:solidFill>
                <a:effectLst/>
                <a:uLnTx/>
                <a:uFillTx/>
                <a:latin typeface="Corbel" panose="020B0503020204020204"/>
                <a:ea typeface="+mn-ea"/>
                <a:cs typeface="+mn-cs"/>
              </a:rPr>
              <a:t>XXX</a:t>
            </a:r>
          </a:p>
          <a:p>
            <a:pPr marL="179705" marR="0" lvl="0" indent="-17970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v-SE" sz="1600" b="0" i="0" u="none" strike="noStrike" kern="1200" cap="none" spc="0" normalizeH="0" baseline="0" noProof="0">
                <a:ln>
                  <a:noFill/>
                </a:ln>
                <a:solidFill>
                  <a:srgbClr val="FFFFFF"/>
                </a:solidFill>
                <a:effectLst/>
                <a:uLnTx/>
                <a:uFillTx/>
                <a:latin typeface="Corbel" panose="020B0503020204020204"/>
                <a:ea typeface="+mn-ea"/>
                <a:cs typeface="+mn-cs"/>
              </a:rPr>
              <a:t>XXX</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sv-SE"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graphicFrame>
        <p:nvGraphicFramePr>
          <p:cNvPr id="2" name="Tabell 1">
            <a:extLst>
              <a:ext uri="{FF2B5EF4-FFF2-40B4-BE49-F238E27FC236}">
                <a16:creationId xmlns:a16="http://schemas.microsoft.com/office/drawing/2014/main" id="{939DDE35-9E63-CCBD-D536-700F32644C75}"/>
              </a:ext>
            </a:extLst>
          </p:cNvPr>
          <p:cNvGraphicFramePr>
            <a:graphicFrameLocks noGrp="1"/>
          </p:cNvGraphicFramePr>
          <p:nvPr/>
        </p:nvGraphicFramePr>
        <p:xfrm>
          <a:off x="4287520" y="3901440"/>
          <a:ext cx="3032478" cy="2560663"/>
        </p:xfrm>
        <a:graphic>
          <a:graphicData uri="http://schemas.openxmlformats.org/drawingml/2006/table">
            <a:tbl>
              <a:tblPr firstRow="1" bandRow="1">
                <a:tableStyleId>{5C22544A-7EE6-4342-B048-85BDC9FD1C3A}</a:tableStyleId>
              </a:tblPr>
              <a:tblGrid>
                <a:gridCol w="1827530">
                  <a:extLst>
                    <a:ext uri="{9D8B030D-6E8A-4147-A177-3AD203B41FA5}">
                      <a16:colId xmlns:a16="http://schemas.microsoft.com/office/drawing/2014/main" val="561627582"/>
                    </a:ext>
                  </a:extLst>
                </a:gridCol>
                <a:gridCol w="1204948">
                  <a:extLst>
                    <a:ext uri="{9D8B030D-6E8A-4147-A177-3AD203B41FA5}">
                      <a16:colId xmlns:a16="http://schemas.microsoft.com/office/drawing/2014/main" val="2797211102"/>
                    </a:ext>
                  </a:extLst>
                </a:gridCol>
              </a:tblGrid>
              <a:tr h="365809">
                <a:tc>
                  <a:txBody>
                    <a:bodyPr/>
                    <a:lstStyle/>
                    <a:p>
                      <a:endParaRPr lang="sv-SE" sz="1400" b="0">
                        <a:solidFill>
                          <a:schemeClr val="bg1"/>
                        </a:solidFill>
                      </a:endParaRPr>
                    </a:p>
                  </a:txBody>
                  <a:tcPr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sv-SE" sz="1400" b="0">
                          <a:solidFill>
                            <a:schemeClr val="bg1"/>
                          </a:solidFill>
                        </a:rPr>
                        <a:t>Avtalstid</a:t>
                      </a:r>
                      <a:endParaRPr lang="sv-SE" sz="1600" b="0">
                        <a:solidFill>
                          <a:schemeClr val="bg1"/>
                        </a:solidFill>
                      </a:endParaRPr>
                    </a:p>
                  </a:txBody>
                  <a:tcPr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extLst>
                  <a:ext uri="{0D108BD9-81ED-4DB2-BD59-A6C34878D82A}">
                    <a16:rowId xmlns:a16="http://schemas.microsoft.com/office/drawing/2014/main" val="1579797923"/>
                  </a:ext>
                </a:extLst>
              </a:tr>
              <a:tr h="365809">
                <a:tc>
                  <a:txBody>
                    <a:bodyPr/>
                    <a:lstStyle/>
                    <a:p>
                      <a:r>
                        <a:rPr lang="sv-SE" sz="1400" b="0" dirty="0">
                          <a:solidFill>
                            <a:schemeClr val="bg1"/>
                          </a:solidFill>
                        </a:rPr>
                        <a:t>Avtal A</a:t>
                      </a:r>
                    </a:p>
                  </a:txBody>
                  <a:tcPr anchor="ctr">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r>
                        <a:rPr lang="sv-SE" sz="1400" b="0">
                          <a:solidFill>
                            <a:schemeClr val="tx2"/>
                          </a:solidFill>
                        </a:rPr>
                        <a:t>XXX</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extLst>
                  <a:ext uri="{0D108BD9-81ED-4DB2-BD59-A6C34878D82A}">
                    <a16:rowId xmlns:a16="http://schemas.microsoft.com/office/drawing/2014/main" val="610720876"/>
                  </a:ext>
                </a:extLst>
              </a:tr>
              <a:tr h="365809">
                <a:tc>
                  <a:txBody>
                    <a:bodyPr/>
                    <a:lstStyle/>
                    <a:p>
                      <a:r>
                        <a:rPr lang="sv-SE" sz="1400">
                          <a:solidFill>
                            <a:schemeClr val="bg1"/>
                          </a:solidFill>
                        </a:rPr>
                        <a:t>Avtal B</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r>
                        <a:rPr lang="sv-SE" sz="1400">
                          <a:solidFill>
                            <a:schemeClr val="tx2"/>
                          </a:solidFill>
                        </a:rPr>
                        <a:t>XXX</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extLst>
                  <a:ext uri="{0D108BD9-81ED-4DB2-BD59-A6C34878D82A}">
                    <a16:rowId xmlns:a16="http://schemas.microsoft.com/office/drawing/2014/main" val="2027293324"/>
                  </a:ext>
                </a:extLst>
              </a:tr>
              <a:tr h="365809">
                <a:tc>
                  <a:txBody>
                    <a:bodyPr/>
                    <a:lstStyle/>
                    <a:p>
                      <a:r>
                        <a:rPr lang="sv-SE" sz="1400">
                          <a:solidFill>
                            <a:schemeClr val="bg1"/>
                          </a:solidFill>
                        </a:rPr>
                        <a:t>Avtal C</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r>
                        <a:rPr lang="sv-SE" sz="1400">
                          <a:solidFill>
                            <a:schemeClr val="tx2"/>
                          </a:solidFill>
                        </a:rPr>
                        <a:t>XXX</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extLst>
                  <a:ext uri="{0D108BD9-81ED-4DB2-BD59-A6C34878D82A}">
                    <a16:rowId xmlns:a16="http://schemas.microsoft.com/office/drawing/2014/main" val="3144651436"/>
                  </a:ext>
                </a:extLst>
              </a:tr>
              <a:tr h="365809">
                <a:tc>
                  <a:txBody>
                    <a:bodyPr/>
                    <a:lstStyle/>
                    <a:p>
                      <a:r>
                        <a:rPr lang="sv-SE" sz="1400">
                          <a:solidFill>
                            <a:schemeClr val="bg1"/>
                          </a:solidFill>
                        </a:rPr>
                        <a:t>Avtal D</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r>
                        <a:rPr lang="sv-SE" sz="1400">
                          <a:solidFill>
                            <a:schemeClr val="tx2"/>
                          </a:solidFill>
                        </a:rPr>
                        <a:t>XXX</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extLst>
                  <a:ext uri="{0D108BD9-81ED-4DB2-BD59-A6C34878D82A}">
                    <a16:rowId xmlns:a16="http://schemas.microsoft.com/office/drawing/2014/main" val="80341035"/>
                  </a:ext>
                </a:extLst>
              </a:tr>
              <a:tr h="365809">
                <a:tc>
                  <a:txBody>
                    <a:bodyPr/>
                    <a:lstStyle/>
                    <a:p>
                      <a:r>
                        <a:rPr lang="sv-SE" sz="1400">
                          <a:solidFill>
                            <a:schemeClr val="bg1"/>
                          </a:solidFill>
                        </a:rPr>
                        <a:t>Avtal E</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r>
                        <a:rPr lang="sv-SE" sz="1400">
                          <a:solidFill>
                            <a:schemeClr val="tx2"/>
                          </a:solidFill>
                        </a:rPr>
                        <a:t>XXX</a:t>
                      </a: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4CDD6"/>
                    </a:solidFill>
                  </a:tcPr>
                </a:tc>
                <a:extLst>
                  <a:ext uri="{0D108BD9-81ED-4DB2-BD59-A6C34878D82A}">
                    <a16:rowId xmlns:a16="http://schemas.microsoft.com/office/drawing/2014/main" val="2034663905"/>
                  </a:ext>
                </a:extLst>
              </a:tr>
              <a:tr h="365809">
                <a:tc>
                  <a:txBody>
                    <a:bodyPr/>
                    <a:lstStyle/>
                    <a:p>
                      <a:r>
                        <a:rPr lang="sv-SE" sz="1400">
                          <a:solidFill>
                            <a:schemeClr val="bg1"/>
                          </a:solidFill>
                        </a:rPr>
                        <a:t>Avtal F</a:t>
                      </a:r>
                    </a:p>
                  </a:txBody>
                  <a:tcPr anchor="ctr">
                    <a:lnT w="12700" cap="flat" cmpd="sng" algn="ctr">
                      <a:solidFill>
                        <a:schemeClr val="bg1"/>
                      </a:solidFill>
                      <a:prstDash val="solid"/>
                      <a:round/>
                      <a:headEnd type="none" w="med" len="med"/>
                      <a:tailEnd type="none" w="med" len="med"/>
                    </a:lnT>
                    <a:solidFill>
                      <a:schemeClr val="tx2"/>
                    </a:solidFill>
                  </a:tcPr>
                </a:tc>
                <a:tc>
                  <a:txBody>
                    <a:bodyPr/>
                    <a:lstStyle/>
                    <a:p>
                      <a:r>
                        <a:rPr lang="sv-SE" sz="1400" dirty="0">
                          <a:solidFill>
                            <a:schemeClr val="tx2"/>
                          </a:solidFill>
                        </a:rPr>
                        <a:t>XXX</a:t>
                      </a:r>
                    </a:p>
                  </a:txBody>
                  <a:tcPr anchor="ctr">
                    <a:lnT w="12700" cap="flat" cmpd="sng" algn="ctr">
                      <a:solidFill>
                        <a:schemeClr val="bg1"/>
                      </a:solidFill>
                      <a:prstDash val="solid"/>
                      <a:round/>
                      <a:headEnd type="none" w="med" len="med"/>
                      <a:tailEnd type="none" w="med" len="med"/>
                    </a:lnT>
                    <a:solidFill>
                      <a:srgbClr val="D4CDD6"/>
                    </a:solidFill>
                  </a:tcPr>
                </a:tc>
                <a:extLst>
                  <a:ext uri="{0D108BD9-81ED-4DB2-BD59-A6C34878D82A}">
                    <a16:rowId xmlns:a16="http://schemas.microsoft.com/office/drawing/2014/main" val="3102749454"/>
                  </a:ext>
                </a:extLst>
              </a:tr>
            </a:tbl>
          </a:graphicData>
        </a:graphic>
      </p:graphicFrame>
      <p:sp>
        <p:nvSpPr>
          <p:cNvPr id="5" name="textruta 4">
            <a:extLst>
              <a:ext uri="{FF2B5EF4-FFF2-40B4-BE49-F238E27FC236}">
                <a16:creationId xmlns:a16="http://schemas.microsoft.com/office/drawing/2014/main" id="{CA9ED2F5-7870-507B-1CD4-4140ABF9BFDA}"/>
              </a:ext>
            </a:extLst>
          </p:cNvPr>
          <p:cNvSpPr txBox="1"/>
          <p:nvPr/>
        </p:nvSpPr>
        <p:spPr>
          <a:xfrm>
            <a:off x="4252239" y="3898396"/>
            <a:ext cx="165082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a:ln>
                  <a:noFill/>
                </a:ln>
                <a:solidFill>
                  <a:srgbClr val="6B2879"/>
                </a:solidFill>
                <a:effectLst/>
                <a:uLnTx/>
                <a:uFillTx/>
                <a:latin typeface="Corbel" panose="020B0503020204020204"/>
                <a:ea typeface="+mn-ea"/>
                <a:cs typeface="+mn-cs"/>
              </a:rPr>
              <a:t>Avtalsläge</a:t>
            </a:r>
          </a:p>
        </p:txBody>
      </p:sp>
    </p:spTree>
    <p:extLst>
      <p:ext uri="{BB962C8B-B14F-4D97-AF65-F5344CB8AC3E}">
        <p14:creationId xmlns:p14="http://schemas.microsoft.com/office/powerpoint/2010/main" val="2700087780"/>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tema">
  <a:themeElements>
    <a:clrScheme name="Upphandlingsmyndigheten">
      <a:dk1>
        <a:srgbClr val="000000"/>
      </a:dk1>
      <a:lt1>
        <a:srgbClr val="FFFFFF"/>
      </a:lt1>
      <a:dk2>
        <a:srgbClr val="6B2879"/>
      </a:dk2>
      <a:lt2>
        <a:srgbClr val="F8C1D7"/>
      </a:lt2>
      <a:accent1>
        <a:srgbClr val="6A2878"/>
      </a:accent1>
      <a:accent2>
        <a:srgbClr val="DD2879"/>
      </a:accent2>
      <a:accent3>
        <a:srgbClr val="008A2B"/>
      </a:accent3>
      <a:accent4>
        <a:srgbClr val="006369"/>
      </a:accent4>
      <a:accent5>
        <a:srgbClr val="89B241"/>
      </a:accent5>
      <a:accent6>
        <a:srgbClr val="E05B27"/>
      </a:accent6>
      <a:hlink>
        <a:srgbClr val="FFFFFF"/>
      </a:hlink>
      <a:folHlink>
        <a:srgbClr val="FFFFFF"/>
      </a:folHlink>
    </a:clrScheme>
    <a:fontScheme name="Corbel">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tbildningsmaterial – Presentationsmall TEST.potx" id="{CD388CDD-1F1B-492F-9A1C-8534FF1F6BC4}" vid="{0640A7AA-E252-4F9E-82A0-194D5C44D54B}"/>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TotalTime>
  <Words>655</Words>
  <Application>Microsoft Macintosh PowerPoint</Application>
  <PresentationFormat>Bredbild</PresentationFormat>
  <Paragraphs>110</Paragraphs>
  <Slides>5</Slides>
  <Notes>4</Notes>
  <HiddenSlides>3</HiddenSlides>
  <MMClips>0</MMClips>
  <ScaleCrop>false</ScaleCrop>
  <HeadingPairs>
    <vt:vector size="6" baseType="variant">
      <vt:variant>
        <vt:lpstr>Använt teckensnitt</vt:lpstr>
      </vt:variant>
      <vt:variant>
        <vt:i4>5</vt:i4>
      </vt:variant>
      <vt:variant>
        <vt:lpstr>Tema</vt:lpstr>
      </vt:variant>
      <vt:variant>
        <vt:i4>2</vt:i4>
      </vt:variant>
      <vt:variant>
        <vt:lpstr>Bildrubriker</vt:lpstr>
      </vt:variant>
      <vt:variant>
        <vt:i4>5</vt:i4>
      </vt:variant>
    </vt:vector>
  </HeadingPairs>
  <TitlesOfParts>
    <vt:vector size="12" baseType="lpstr">
      <vt:lpstr>Aptos</vt:lpstr>
      <vt:lpstr>Aptos Display</vt:lpstr>
      <vt:lpstr>Arial</vt:lpstr>
      <vt:lpstr>Calibri</vt:lpstr>
      <vt:lpstr>Corbel</vt:lpstr>
      <vt:lpstr>Office-tema</vt:lpstr>
      <vt:lpstr>1_Office-tema</vt:lpstr>
      <vt:lpstr>Mall för kategorikort</vt:lpstr>
      <vt:lpstr>Om mallen och dess användning 1/3</vt:lpstr>
      <vt:lpstr>Om mallen och dess användning 2/3</vt:lpstr>
      <vt:lpstr>Om mallen och dess användning 3/3</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Eskil Tunberg</dc:creator>
  <cp:lastModifiedBy>Eskil Tunberg</cp:lastModifiedBy>
  <cp:revision>1</cp:revision>
  <dcterms:created xsi:type="dcterms:W3CDTF">2025-11-26T10:00:25Z</dcterms:created>
  <dcterms:modified xsi:type="dcterms:W3CDTF">2025-11-26T10:10:00Z</dcterms:modified>
</cp:coreProperties>
</file>